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 id="2147483768" r:id="rId2"/>
    <p:sldMasterId id="2147483780" r:id="rId3"/>
    <p:sldMasterId id="2147483792" r:id="rId4"/>
    <p:sldMasterId id="2147483804" r:id="rId5"/>
    <p:sldMasterId id="2147483816" r:id="rId6"/>
    <p:sldMasterId id="2147483840" r:id="rId7"/>
    <p:sldMasterId id="2147483852" r:id="rId8"/>
    <p:sldMasterId id="2147483876" r:id="rId9"/>
    <p:sldMasterId id="2147483888" r:id="rId10"/>
    <p:sldMasterId id="2147483900" r:id="rId11"/>
    <p:sldMasterId id="2147483912" r:id="rId12"/>
    <p:sldMasterId id="2147483924" r:id="rId13"/>
    <p:sldMasterId id="2147483948" r:id="rId14"/>
    <p:sldMasterId id="2147483960" r:id="rId15"/>
    <p:sldMasterId id="2147483972" r:id="rId16"/>
  </p:sldMasterIdLst>
  <p:sldIdLst>
    <p:sldId id="258" r:id="rId17"/>
    <p:sldId id="259" r:id="rId18"/>
    <p:sldId id="257" r:id="rId19"/>
    <p:sldId id="256" r:id="rId20"/>
    <p:sldId id="260" r:id="rId21"/>
    <p:sldId id="262" r:id="rId22"/>
    <p:sldId id="261" r:id="rId23"/>
    <p:sldId id="264" r:id="rId24"/>
    <p:sldId id="263"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83" r:id="rId40"/>
    <p:sldId id="282" r:id="rId41"/>
    <p:sldId id="280" r:id="rId42"/>
    <p:sldId id="289" r:id="rId43"/>
    <p:sldId id="281" r:id="rId44"/>
    <p:sldId id="284" r:id="rId45"/>
    <p:sldId id="285" r:id="rId46"/>
    <p:sldId id="286" r:id="rId47"/>
    <p:sldId id="287" r:id="rId48"/>
    <p:sldId id="288" r:id="rId49"/>
    <p:sldId id="290" r:id="rId50"/>
    <p:sldId id="293" r:id="rId51"/>
    <p:sldId id="294" r:id="rId52"/>
    <p:sldId id="291" r:id="rId53"/>
    <p:sldId id="292" r:id="rId54"/>
    <p:sldId id="296" r:id="rId55"/>
    <p:sldId id="297" r:id="rId56"/>
    <p:sldId id="298" r:id="rId57"/>
    <p:sldId id="295"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30"/>
    <p:restoredTop sz="96197"/>
  </p:normalViewPr>
  <p:slideViewPr>
    <p:cSldViewPr snapToGrid="0">
      <p:cViewPr>
        <p:scale>
          <a:sx n="86" d="100"/>
          <a:sy n="86" d="100"/>
        </p:scale>
        <p:origin x="2408" y="1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presProps" Target="presProp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432831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78396424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8830086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6557454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18865786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0903616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102492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7739545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3432762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9735873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15146382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301251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2648578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1225577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744253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6459213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58961497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2985797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5809568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1417114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07423966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32443753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307253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90818539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2264239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3901469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6603735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69173347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3854313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75615414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1796177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22899281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4053767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515086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2897134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4197711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96365003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51321321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97126593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8861660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35909002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32383559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82943390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2414302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824785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56924044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43857361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20888636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53123796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27440457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64040827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55209129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96102595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8243357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69753366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88220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11875021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6874874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57328263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679942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3708794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9068427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7350440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28493997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3291079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6168492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229443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303792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28370136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86198780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71934927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68131402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32158030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7704780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25034174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56502262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4979778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904688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7354026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26777384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6124994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5279648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9231503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50336834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24519993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341510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910573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818288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9212912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8497695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612401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982205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9452620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488918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032195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142609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538364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0289711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960872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6286130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3949975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1192683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0161906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7092989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3587908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5108099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0644951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1148243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525961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26703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839333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8229300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5136579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907841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1941770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2370077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1870798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0869224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4900961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473691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394945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3256613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2660361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2019785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7418677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2359720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5247360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5960834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0456380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9259827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6538319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42156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514806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409456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8314538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3641511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7286806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8750810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997425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1978211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1035765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584028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954678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8911839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6328045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3050259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9579904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9052455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9894567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9311386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7355011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0667015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4257731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241148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3321864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1911621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1611051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4049702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7665091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5997775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5084088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0895272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7745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5031503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66188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1214885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01487825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4928917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41777365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F7584-A715-B64A-B1A8-AD3D1F7096B4}" type="datetimeFigureOut">
              <a:rPr lang="en-MX" smtClean="0"/>
              <a:t>01/04/24</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3896447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F7584-A715-B64A-B1A8-AD3D1F7096B4}" type="datetimeFigureOut">
              <a:rPr lang="en-MX" smtClean="0"/>
              <a:t>01/04/24</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9996767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F7584-A715-B64A-B1A8-AD3D1F7096B4}" type="datetimeFigureOut">
              <a:rPr lang="en-MX" smtClean="0"/>
              <a:t>01/04/24</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7253640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4598274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F7584-A715-B64A-B1A8-AD3D1F7096B4}" type="datetimeFigureOut">
              <a:rPr lang="en-MX" smtClean="0"/>
              <a:t>01/04/24</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166124428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21298282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F7584-A715-B64A-B1A8-AD3D1F7096B4}" type="datetimeFigureOut">
              <a:rPr lang="en-MX" smtClean="0"/>
              <a:t>01/04/24</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3DBC245D-5A0B-BA45-9112-3843064ACAB1}" type="slidenum">
              <a:rPr lang="en-MX" smtClean="0"/>
              <a:t>‹#›</a:t>
            </a:fld>
            <a:endParaRPr lang="en-MX"/>
          </a:p>
        </p:txBody>
      </p:sp>
    </p:spTree>
    <p:extLst>
      <p:ext uri="{BB962C8B-B14F-4D97-AF65-F5344CB8AC3E}">
        <p14:creationId xmlns:p14="http://schemas.microsoft.com/office/powerpoint/2010/main" val="3598372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2179119121"/>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898750599"/>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1741518753"/>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2220314781"/>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1848186769"/>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1242110302"/>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1410443097"/>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1974735721"/>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3313078177"/>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217960728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204292875"/>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2039656326"/>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1589514789"/>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2424302414"/>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98629177"/>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EEDF7584-A715-B64A-B1A8-AD3D1F7096B4}" type="datetimeFigureOut">
              <a:rPr lang="en-MX" smtClean="0"/>
              <a:t>01/04/24</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DBC245D-5A0B-BA45-9112-3843064ACAB1}" type="slidenum">
              <a:rPr lang="en-MX" smtClean="0"/>
              <a:t>‹#›</a:t>
            </a:fld>
            <a:endParaRPr lang="en-MX"/>
          </a:p>
        </p:txBody>
      </p:sp>
    </p:spTree>
    <p:extLst>
      <p:ext uri="{BB962C8B-B14F-4D97-AF65-F5344CB8AC3E}">
        <p14:creationId xmlns:p14="http://schemas.microsoft.com/office/powerpoint/2010/main" val="637440028"/>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0.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3.xml"/></Relationships>
</file>

<file path=ppt/slides/_rels/slide33.xml.rels><?xml version="1.0" encoding="UTF-8" standalone="yes"?>
<Relationships xmlns="http://schemas.openxmlformats.org/package/2006/relationships"><Relationship Id="rId3" Type="http://schemas.openxmlformats.org/officeDocument/2006/relationships/hyperlink" Target="https://aws.amazon.com/es/blogs/security/how-to-detect-suspicious-activity-in-your-aws-account-by-using-private-decoy-resources/" TargetMode="External"/><Relationship Id="rId2" Type="http://schemas.openxmlformats.org/officeDocument/2006/relationships/image" Target="../media/image28.png"/><Relationship Id="rId1" Type="http://schemas.openxmlformats.org/officeDocument/2006/relationships/slideLayout" Target="../slideLayouts/slideLayout12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5.xml"/></Relationships>
</file>

<file path=ppt/slides/_rels/slide36.xml.rels><?xml version="1.0" encoding="UTF-8" standalone="yes"?>
<Relationships xmlns="http://schemas.openxmlformats.org/package/2006/relationships"><Relationship Id="rId3" Type="http://schemas.openxmlformats.org/officeDocument/2006/relationships/hyperlink" Target="https://aws.amazon.com/es/blogs/architecture/using-amazon-macie-to-validate-s3-bucket-data-classification/" TargetMode="External"/><Relationship Id="rId2" Type="http://schemas.openxmlformats.org/officeDocument/2006/relationships/image" Target="../media/image31.png"/><Relationship Id="rId1" Type="http://schemas.openxmlformats.org/officeDocument/2006/relationships/slideLayout" Target="../slideLayouts/slideLayout1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6.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KcYBV1L2w_s" TargetMode="External"/><Relationship Id="rId1" Type="http://schemas.openxmlformats.org/officeDocument/2006/relationships/slideLayout" Target="../slideLayouts/slideLayout1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bento.me/agusvillarreal" TargetMode="External"/><Relationship Id="rId1" Type="http://schemas.openxmlformats.org/officeDocument/2006/relationships/slideLayout" Target="../slideLayouts/slideLayout16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hyperlink" Target="https://lexica.art/apertur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hyperlink" Target="https://www.ibm.com/topics/networking" TargetMode="External"/><Relationship Id="rId2" Type="http://schemas.openxmlformats.org/officeDocument/2006/relationships/hyperlink" Target="https://www.ibm.com/security" TargetMode="Externa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441454-1C3D-C9FB-37B2-A771A8CEF8C2}"/>
              </a:ext>
            </a:extLst>
          </p:cNvPr>
          <p:cNvSpPr txBox="1"/>
          <p:nvPr/>
        </p:nvSpPr>
        <p:spPr>
          <a:xfrm>
            <a:off x="715190" y="2376330"/>
            <a:ext cx="11102271" cy="707886"/>
          </a:xfrm>
          <a:prstGeom prst="rect">
            <a:avLst/>
          </a:prstGeom>
          <a:noFill/>
        </p:spPr>
        <p:txBody>
          <a:bodyPr wrap="square" rtlCol="0">
            <a:spAutoFit/>
          </a:bodyPr>
          <a:lstStyle/>
          <a:p>
            <a:pPr algn="ctr"/>
            <a:r>
              <a:rPr lang="en-MX" sz="4000" dirty="0">
                <a:solidFill>
                  <a:srgbClr val="FFC000"/>
                </a:solidFill>
                <a:latin typeface="Helvetica Neue Medium" panose="02000503000000020004" pitchFamily="2" charset="0"/>
                <a:ea typeface="Helvetica Neue Medium" panose="02000503000000020004" pitchFamily="2" charset="0"/>
                <a:cs typeface="Helvetica Neue Medium" panose="02000503000000020004" pitchFamily="2" charset="0"/>
              </a:rPr>
              <a:t>AWS</a:t>
            </a:r>
            <a:r>
              <a:rPr lang="en-MX" sz="4000" dirty="0">
                <a:latin typeface="Helvetica Neue Medium" panose="02000503000000020004" pitchFamily="2" charset="0"/>
                <a:ea typeface="Helvetica Neue Medium" panose="02000503000000020004" pitchFamily="2" charset="0"/>
                <a:cs typeface="Helvetica Neue Medium" panose="02000503000000020004" pitchFamily="2" charset="0"/>
              </a:rPr>
              <a:t> blocked 2.3 billions of requests …</a:t>
            </a:r>
          </a:p>
        </p:txBody>
      </p:sp>
      <p:sp>
        <p:nvSpPr>
          <p:cNvPr id="5" name="TextBox 4">
            <a:extLst>
              <a:ext uri="{FF2B5EF4-FFF2-40B4-BE49-F238E27FC236}">
                <a16:creationId xmlns:a16="http://schemas.microsoft.com/office/drawing/2014/main" id="{FA70AC1E-2A6D-24A8-699D-DF6C376255DD}"/>
              </a:ext>
            </a:extLst>
          </p:cNvPr>
          <p:cNvSpPr txBox="1"/>
          <p:nvPr/>
        </p:nvSpPr>
        <p:spPr>
          <a:xfrm>
            <a:off x="715190" y="3908255"/>
            <a:ext cx="11102271" cy="769441"/>
          </a:xfrm>
          <a:prstGeom prst="rect">
            <a:avLst/>
          </a:prstGeom>
          <a:noFill/>
        </p:spPr>
        <p:txBody>
          <a:bodyPr wrap="square" rtlCol="0">
            <a:spAutoFit/>
          </a:bodyPr>
          <a:lstStyle/>
          <a:p>
            <a:pPr algn="ctr"/>
            <a:r>
              <a:rPr lang="en-US" sz="4400" dirty="0">
                <a:latin typeface="Helvetica Neue Medium" panose="02000503000000020004" pitchFamily="2" charset="0"/>
                <a:ea typeface="Helvetica Neue Medium" panose="02000503000000020004" pitchFamily="2" charset="0"/>
                <a:cs typeface="Helvetica Neue Medium" panose="02000503000000020004" pitchFamily="2" charset="0"/>
              </a:rPr>
              <a:t>per </a:t>
            </a:r>
            <a:r>
              <a:rPr lang="en-US" sz="4400" dirty="0">
                <a:solidFill>
                  <a:srgbClr val="FFC000"/>
                </a:solidFill>
                <a:latin typeface="Helvetica Neue Medium" panose="02000503000000020004" pitchFamily="2" charset="0"/>
                <a:ea typeface="Helvetica Neue Medium" panose="02000503000000020004" pitchFamily="2" charset="0"/>
                <a:cs typeface="Helvetica Neue Medium" panose="02000503000000020004" pitchFamily="2" charset="0"/>
              </a:rPr>
              <a:t>minute</a:t>
            </a:r>
            <a:endParaRPr lang="en-MX" sz="4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7" name="TextBox 6">
            <a:extLst>
              <a:ext uri="{FF2B5EF4-FFF2-40B4-BE49-F238E27FC236}">
                <a16:creationId xmlns:a16="http://schemas.microsoft.com/office/drawing/2014/main" id="{553FFD3A-416C-18D0-96DE-EDE6410359AF}"/>
              </a:ext>
            </a:extLst>
          </p:cNvPr>
          <p:cNvSpPr txBox="1"/>
          <p:nvPr/>
        </p:nvSpPr>
        <p:spPr>
          <a:xfrm>
            <a:off x="715192" y="694559"/>
            <a:ext cx="11102271" cy="707886"/>
          </a:xfrm>
          <a:prstGeom prst="rect">
            <a:avLst/>
          </a:prstGeom>
          <a:noFill/>
        </p:spPr>
        <p:txBody>
          <a:bodyPr wrap="square" rtlCol="0">
            <a:spAutoFit/>
          </a:bodyPr>
          <a:lstStyle/>
          <a:p>
            <a:pPr algn="ctr"/>
            <a:r>
              <a:rPr lang="en-US" sz="4000" dirty="0">
                <a:latin typeface="Helvetica Neue Medium" panose="02000503000000020004" pitchFamily="2" charset="0"/>
                <a:ea typeface="Helvetica Neue Medium" panose="02000503000000020004" pitchFamily="2" charset="0"/>
                <a:cs typeface="Helvetica Neue Medium" panose="02000503000000020004" pitchFamily="2" charset="0"/>
              </a:rPr>
              <a:t>I</a:t>
            </a:r>
            <a:r>
              <a:rPr lang="en-MX" sz="4000" dirty="0">
                <a:latin typeface="Helvetica Neue Medium" panose="02000503000000020004" pitchFamily="2" charset="0"/>
                <a:ea typeface="Helvetica Neue Medium" panose="02000503000000020004" pitchFamily="2" charset="0"/>
                <a:cs typeface="Helvetica Neue Medium" panose="02000503000000020004" pitchFamily="2" charset="0"/>
              </a:rPr>
              <a:t>n 2022</a:t>
            </a:r>
          </a:p>
        </p:txBody>
      </p:sp>
    </p:spTree>
    <p:extLst>
      <p:ext uri="{BB962C8B-B14F-4D97-AF65-F5344CB8AC3E}">
        <p14:creationId xmlns:p14="http://schemas.microsoft.com/office/powerpoint/2010/main" val="416787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F291DF-DFF6-89D3-3E1D-98B18E2D385B}"/>
              </a:ext>
            </a:extLst>
          </p:cNvPr>
          <p:cNvSpPr>
            <a:spLocks noGrp="1"/>
          </p:cNvSpPr>
          <p:nvPr>
            <p:ph idx="1"/>
          </p:nvPr>
        </p:nvSpPr>
        <p:spPr>
          <a:xfrm>
            <a:off x="838200" y="712859"/>
            <a:ext cx="10515600" cy="5432282"/>
          </a:xfrm>
        </p:spPr>
        <p:txBody>
          <a:bodyPr>
            <a:noAutofit/>
          </a:bodyPr>
          <a:lstStyle/>
          <a:p>
            <a:pPr marL="0" indent="0" algn="just">
              <a:lnSpc>
                <a:spcPct val="100000"/>
              </a:lnSpc>
              <a:buNone/>
            </a:pPr>
            <a:r>
              <a:rPr lang="en-US" sz="4800" dirty="0">
                <a:latin typeface="Helvetica Neue Medium" panose="02000503000000020004" pitchFamily="2" charset="0"/>
                <a:ea typeface="Helvetica Neue Medium" panose="02000503000000020004" pitchFamily="2" charset="0"/>
                <a:cs typeface="Helvetica Neue Medium" panose="02000503000000020004" pitchFamily="2" charset="0"/>
              </a:rPr>
              <a:t>threat actor = someone who wants to punch you in the face</a:t>
            </a:r>
          </a:p>
          <a:p>
            <a:pPr marL="0" indent="0" algn="just">
              <a:lnSpc>
                <a:spcPct val="100000"/>
              </a:lnSpc>
              <a:buNone/>
            </a:pPr>
            <a:r>
              <a:rPr lang="en-US" sz="4800" dirty="0">
                <a:latin typeface="Helvetica Neue Medium" panose="02000503000000020004" pitchFamily="2" charset="0"/>
                <a:ea typeface="Helvetica Neue Medium" panose="02000503000000020004" pitchFamily="2" charset="0"/>
                <a:cs typeface="Helvetica Neue Medium" panose="02000503000000020004" pitchFamily="2" charset="0"/>
              </a:rPr>
              <a:t>threat = the punch being thrown</a:t>
            </a:r>
          </a:p>
          <a:p>
            <a:pPr marL="0" indent="0" algn="just">
              <a:lnSpc>
                <a:spcPct val="100000"/>
              </a:lnSpc>
              <a:buNone/>
            </a:pPr>
            <a:r>
              <a:rPr lang="en-US" sz="4800" dirty="0">
                <a:latin typeface="Helvetica Neue Medium" panose="02000503000000020004" pitchFamily="2" charset="0"/>
                <a:ea typeface="Helvetica Neue Medium" panose="02000503000000020004" pitchFamily="2" charset="0"/>
                <a:cs typeface="Helvetica Neue Medium" panose="02000503000000020004" pitchFamily="2" charset="0"/>
              </a:rPr>
              <a:t>vulnerability = your inability to defend against the punch</a:t>
            </a:r>
          </a:p>
          <a:p>
            <a:pPr marL="0" indent="0" algn="just">
              <a:lnSpc>
                <a:spcPct val="100000"/>
              </a:lnSpc>
              <a:buNone/>
            </a:pPr>
            <a:r>
              <a:rPr lang="en-US" sz="4800" dirty="0">
                <a:latin typeface="Helvetica Neue Medium" panose="02000503000000020004" pitchFamily="2" charset="0"/>
                <a:ea typeface="Helvetica Neue Medium" panose="02000503000000020004" pitchFamily="2" charset="0"/>
                <a:cs typeface="Helvetica Neue Medium" panose="02000503000000020004" pitchFamily="2" charset="0"/>
              </a:rPr>
              <a:t>risk = the likelihood of getting punched in the face</a:t>
            </a:r>
            <a:endParaRPr lang="en-MX" sz="48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2610173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6B63-33F5-44BA-62AB-5DD32BB17331}"/>
              </a:ext>
            </a:extLst>
          </p:cNvPr>
          <p:cNvSpPr>
            <a:spLocks noGrp="1"/>
          </p:cNvSpPr>
          <p:nvPr>
            <p:ph type="title"/>
          </p:nvPr>
        </p:nvSpPr>
        <p:spPr/>
        <p:txBody>
          <a:bodyPr>
            <a:normAutofit/>
          </a:bodyPr>
          <a:lstStyle/>
          <a:p>
            <a:r>
              <a:rPr lang="en-MX" sz="4800" b="1" dirty="0">
                <a:latin typeface="Helvetica Neue" panose="02000503000000020004" pitchFamily="2" charset="0"/>
                <a:ea typeface="Helvetica Neue" panose="02000503000000020004" pitchFamily="2" charset="0"/>
                <a:cs typeface="Helvetica Neue" panose="02000503000000020004" pitchFamily="2" charset="0"/>
              </a:rPr>
              <a:t>What is a system?</a:t>
            </a:r>
          </a:p>
        </p:txBody>
      </p:sp>
      <p:sp>
        <p:nvSpPr>
          <p:cNvPr id="3" name="Content Placeholder 2">
            <a:extLst>
              <a:ext uri="{FF2B5EF4-FFF2-40B4-BE49-F238E27FC236}">
                <a16:creationId xmlns:a16="http://schemas.microsoft.com/office/drawing/2014/main" id="{791A6088-61BC-D25A-589D-FB7148B77C78}"/>
              </a:ext>
            </a:extLst>
          </p:cNvPr>
          <p:cNvSpPr>
            <a:spLocks noGrp="1"/>
          </p:cNvSpPr>
          <p:nvPr>
            <p:ph idx="1"/>
          </p:nvPr>
        </p:nvSpPr>
        <p:spPr>
          <a:xfrm>
            <a:off x="838200" y="2769575"/>
            <a:ext cx="10515600" cy="2125299"/>
          </a:xfrm>
        </p:spPr>
        <p:txBody>
          <a:bodyPr>
            <a:normAutofit fontScale="92500" lnSpcReduction="10000"/>
          </a:bodyPr>
          <a:lstStyle/>
          <a:p>
            <a:pPr marL="0" indent="0">
              <a:buNone/>
            </a:pPr>
            <a:r>
              <a:rPr lang="en-US" sz="3600" dirty="0">
                <a:latin typeface="Helvetica Neue Medium" panose="02000503000000020004" pitchFamily="2" charset="0"/>
                <a:ea typeface="Helvetica Neue Medium" panose="02000503000000020004" pitchFamily="2" charset="0"/>
                <a:cs typeface="Helvetica Neue Medium" panose="02000503000000020004" pitchFamily="2" charset="0"/>
              </a:rPr>
              <a:t>An informatics system, often referred to as an information system, is a formalized arrangement of interconnected components that work together to collect, process, store, manage, and disseminate </a:t>
            </a:r>
            <a:r>
              <a:rPr lang="en-US" sz="3600" dirty="0">
                <a:solidFill>
                  <a:srgbClr val="FFC000"/>
                </a:solidFill>
                <a:latin typeface="Helvetica Neue Medium" panose="02000503000000020004" pitchFamily="2" charset="0"/>
                <a:ea typeface="Helvetica Neue Medium" panose="02000503000000020004" pitchFamily="2" charset="0"/>
                <a:cs typeface="Helvetica Neue Medium" panose="02000503000000020004" pitchFamily="2" charset="0"/>
              </a:rPr>
              <a:t>information</a:t>
            </a:r>
            <a:endParaRPr lang="es-MX" sz="3600" dirty="0">
              <a:solidFill>
                <a:srgbClr val="FFC000"/>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indent="0">
              <a:buNone/>
            </a:pPr>
            <a:endParaRPr lang="en-MX" dirty="0"/>
          </a:p>
        </p:txBody>
      </p:sp>
    </p:spTree>
    <p:extLst>
      <p:ext uri="{BB962C8B-B14F-4D97-AF65-F5344CB8AC3E}">
        <p14:creationId xmlns:p14="http://schemas.microsoft.com/office/powerpoint/2010/main" val="12018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CA9C19-2B49-B312-B2C0-68F37EFAE56F}"/>
              </a:ext>
            </a:extLst>
          </p:cNvPr>
          <p:cNvSpPr txBox="1"/>
          <p:nvPr/>
        </p:nvSpPr>
        <p:spPr>
          <a:xfrm>
            <a:off x="528402" y="512376"/>
            <a:ext cx="10309486" cy="769441"/>
          </a:xfrm>
          <a:prstGeom prst="rect">
            <a:avLst/>
          </a:prstGeom>
          <a:noFill/>
        </p:spPr>
        <p:txBody>
          <a:bodyPr wrap="square">
            <a:spAutoFit/>
          </a:bodyPr>
          <a:lstStyle/>
          <a:p>
            <a:r>
              <a:rPr lang="en-US" sz="4400" dirty="0">
                <a:latin typeface="Helvetica Neue Medium" panose="02000503000000020004" pitchFamily="2" charset="0"/>
                <a:ea typeface="Helvetica Neue Medium" panose="02000503000000020004" pitchFamily="2" charset="0"/>
                <a:cs typeface="Helvetica Neue Medium" panose="02000503000000020004" pitchFamily="2" charset="0"/>
              </a:rPr>
              <a:t>Hackers are extremely creatives …</a:t>
            </a:r>
            <a:endParaRPr lang="en-MX" sz="4400" dirty="0"/>
          </a:p>
        </p:txBody>
      </p:sp>
      <p:sp>
        <p:nvSpPr>
          <p:cNvPr id="7" name="TextBox 6">
            <a:extLst>
              <a:ext uri="{FF2B5EF4-FFF2-40B4-BE49-F238E27FC236}">
                <a16:creationId xmlns:a16="http://schemas.microsoft.com/office/drawing/2014/main" id="{E17AFACE-38CD-5175-E9E9-D81E0A2319F5}"/>
              </a:ext>
            </a:extLst>
          </p:cNvPr>
          <p:cNvSpPr txBox="1"/>
          <p:nvPr/>
        </p:nvSpPr>
        <p:spPr>
          <a:xfrm>
            <a:off x="761376" y="1666978"/>
            <a:ext cx="10309486" cy="3970318"/>
          </a:xfrm>
          <a:prstGeom prst="rect">
            <a:avLst/>
          </a:prstGeom>
          <a:noFill/>
        </p:spPr>
        <p:txBody>
          <a:bodyPr wrap="square">
            <a:spAutoFit/>
          </a:bodyPr>
          <a:lstStyle/>
          <a:p>
            <a:r>
              <a:rPr lang="en-US" sz="3600" i="1" dirty="0">
                <a:latin typeface="Helvetica Neue Medium" panose="02000503000000020004" pitchFamily="2" charset="0"/>
                <a:ea typeface="Helvetica Neue Medium" panose="02000503000000020004" pitchFamily="2" charset="0"/>
                <a:cs typeface="Helvetica Neue Medium" panose="02000503000000020004" pitchFamily="2" charset="0"/>
              </a:rPr>
              <a:t>“What hackers and painters have in common is that they are both makers. Along with composers, architects and writers, what hackers and painters are trying to do is make good things …. [For hackers] computers are just a medium of expression, as concrete is for architects or paint for painters”*</a:t>
            </a:r>
            <a:endParaRPr lang="en-MX" sz="3600" i="1"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9" name="TextBox 8">
            <a:extLst>
              <a:ext uri="{FF2B5EF4-FFF2-40B4-BE49-F238E27FC236}">
                <a16:creationId xmlns:a16="http://schemas.microsoft.com/office/drawing/2014/main" id="{8D93501D-CB44-8860-F19A-66838ADF93F9}"/>
              </a:ext>
            </a:extLst>
          </p:cNvPr>
          <p:cNvSpPr txBox="1"/>
          <p:nvPr/>
        </p:nvSpPr>
        <p:spPr>
          <a:xfrm>
            <a:off x="6096000" y="5902536"/>
            <a:ext cx="6093500" cy="646331"/>
          </a:xfrm>
          <a:prstGeom prst="rect">
            <a:avLst/>
          </a:prstGeom>
          <a:noFill/>
        </p:spPr>
        <p:txBody>
          <a:bodyPr wrap="square">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*Hackers as Tricksters of the Digital Age: Creativity in Hacker Culture</a:t>
            </a:r>
          </a:p>
        </p:txBody>
      </p:sp>
    </p:spTree>
    <p:extLst>
      <p:ext uri="{BB962C8B-B14F-4D97-AF65-F5344CB8AC3E}">
        <p14:creationId xmlns:p14="http://schemas.microsoft.com/office/powerpoint/2010/main" val="1328900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7DADC6-EB2A-3134-D686-6AC585F69566}"/>
              </a:ext>
            </a:extLst>
          </p:cNvPr>
          <p:cNvPicPr>
            <a:picLocks noChangeAspect="1"/>
          </p:cNvPicPr>
          <p:nvPr/>
        </p:nvPicPr>
        <p:blipFill>
          <a:blip r:embed="rId2"/>
          <a:stretch>
            <a:fillRect/>
          </a:stretch>
        </p:blipFill>
        <p:spPr>
          <a:xfrm>
            <a:off x="555700" y="1969092"/>
            <a:ext cx="11080600" cy="2919816"/>
          </a:xfrm>
          <a:prstGeom prst="rect">
            <a:avLst/>
          </a:prstGeom>
        </p:spPr>
      </p:pic>
    </p:spTree>
    <p:extLst>
      <p:ext uri="{BB962C8B-B14F-4D97-AF65-F5344CB8AC3E}">
        <p14:creationId xmlns:p14="http://schemas.microsoft.com/office/powerpoint/2010/main" val="52060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DE3C37-D516-1AB2-73AC-330D6436CFA3}"/>
              </a:ext>
            </a:extLst>
          </p:cNvPr>
          <p:cNvPicPr>
            <a:picLocks noChangeAspect="1"/>
          </p:cNvPicPr>
          <p:nvPr/>
        </p:nvPicPr>
        <p:blipFill>
          <a:blip r:embed="rId2"/>
          <a:stretch>
            <a:fillRect/>
          </a:stretch>
        </p:blipFill>
        <p:spPr>
          <a:xfrm>
            <a:off x="359137" y="2241555"/>
            <a:ext cx="11707946" cy="2374890"/>
          </a:xfrm>
          <a:prstGeom prst="rect">
            <a:avLst/>
          </a:prstGeom>
        </p:spPr>
      </p:pic>
    </p:spTree>
    <p:extLst>
      <p:ext uri="{BB962C8B-B14F-4D97-AF65-F5344CB8AC3E}">
        <p14:creationId xmlns:p14="http://schemas.microsoft.com/office/powerpoint/2010/main" val="1720175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A67FD5-0B11-B3D3-A0AA-BCE7F5A425F5}"/>
              </a:ext>
            </a:extLst>
          </p:cNvPr>
          <p:cNvPicPr>
            <a:picLocks noChangeAspect="1"/>
          </p:cNvPicPr>
          <p:nvPr/>
        </p:nvPicPr>
        <p:blipFill>
          <a:blip r:embed="rId2"/>
          <a:stretch>
            <a:fillRect/>
          </a:stretch>
        </p:blipFill>
        <p:spPr>
          <a:xfrm>
            <a:off x="249836" y="2583523"/>
            <a:ext cx="11692328" cy="1690953"/>
          </a:xfrm>
          <a:prstGeom prst="rect">
            <a:avLst/>
          </a:prstGeom>
        </p:spPr>
      </p:pic>
    </p:spTree>
    <p:extLst>
      <p:ext uri="{BB962C8B-B14F-4D97-AF65-F5344CB8AC3E}">
        <p14:creationId xmlns:p14="http://schemas.microsoft.com/office/powerpoint/2010/main" val="1282716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C044D-8359-F10F-2DBC-B1F695236C4B}"/>
              </a:ext>
            </a:extLst>
          </p:cNvPr>
          <p:cNvPicPr>
            <a:picLocks noChangeAspect="1"/>
          </p:cNvPicPr>
          <p:nvPr/>
        </p:nvPicPr>
        <p:blipFill>
          <a:blip r:embed="rId2"/>
          <a:stretch>
            <a:fillRect/>
          </a:stretch>
        </p:blipFill>
        <p:spPr>
          <a:xfrm>
            <a:off x="858974" y="2228417"/>
            <a:ext cx="10474052" cy="2401166"/>
          </a:xfrm>
          <a:prstGeom prst="rect">
            <a:avLst/>
          </a:prstGeom>
        </p:spPr>
      </p:pic>
    </p:spTree>
    <p:extLst>
      <p:ext uri="{BB962C8B-B14F-4D97-AF65-F5344CB8AC3E}">
        <p14:creationId xmlns:p14="http://schemas.microsoft.com/office/powerpoint/2010/main" val="424950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FFBB72-FC31-7127-F42F-9B5721E38504}"/>
              </a:ext>
            </a:extLst>
          </p:cNvPr>
          <p:cNvPicPr>
            <a:picLocks noChangeAspect="1"/>
          </p:cNvPicPr>
          <p:nvPr/>
        </p:nvPicPr>
        <p:blipFill>
          <a:blip r:embed="rId2"/>
          <a:stretch>
            <a:fillRect/>
          </a:stretch>
        </p:blipFill>
        <p:spPr>
          <a:xfrm>
            <a:off x="640164" y="2669834"/>
            <a:ext cx="11142404" cy="1518331"/>
          </a:xfrm>
          <a:prstGeom prst="rect">
            <a:avLst/>
          </a:prstGeom>
        </p:spPr>
      </p:pic>
    </p:spTree>
    <p:extLst>
      <p:ext uri="{BB962C8B-B14F-4D97-AF65-F5344CB8AC3E}">
        <p14:creationId xmlns:p14="http://schemas.microsoft.com/office/powerpoint/2010/main" val="208669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3F3F1D9A-C437-E477-2C23-0A1083AA9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407" y="568906"/>
            <a:ext cx="7822588" cy="5994839"/>
          </a:xfrm>
          <a:prstGeom prst="rect">
            <a:avLst/>
          </a:prstGeom>
        </p:spPr>
      </p:pic>
    </p:spTree>
    <p:extLst>
      <p:ext uri="{BB962C8B-B14F-4D97-AF65-F5344CB8AC3E}">
        <p14:creationId xmlns:p14="http://schemas.microsoft.com/office/powerpoint/2010/main" val="1959085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28F73C-4890-5BF4-17E2-EF0949D36CD2}"/>
              </a:ext>
            </a:extLst>
          </p:cNvPr>
          <p:cNvPicPr>
            <a:picLocks noChangeAspect="1"/>
          </p:cNvPicPr>
          <p:nvPr/>
        </p:nvPicPr>
        <p:blipFill>
          <a:blip r:embed="rId2"/>
          <a:stretch>
            <a:fillRect/>
          </a:stretch>
        </p:blipFill>
        <p:spPr>
          <a:xfrm>
            <a:off x="1015438" y="1394086"/>
            <a:ext cx="10161123" cy="3780661"/>
          </a:xfrm>
          <a:prstGeom prst="rect">
            <a:avLst/>
          </a:prstGeom>
        </p:spPr>
      </p:pic>
    </p:spTree>
    <p:extLst>
      <p:ext uri="{BB962C8B-B14F-4D97-AF65-F5344CB8AC3E}">
        <p14:creationId xmlns:p14="http://schemas.microsoft.com/office/powerpoint/2010/main" val="3458898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441454-1C3D-C9FB-37B2-A771A8CEF8C2}"/>
              </a:ext>
            </a:extLst>
          </p:cNvPr>
          <p:cNvSpPr txBox="1"/>
          <p:nvPr/>
        </p:nvSpPr>
        <p:spPr>
          <a:xfrm>
            <a:off x="544864" y="1482190"/>
            <a:ext cx="11102271" cy="3170099"/>
          </a:xfrm>
          <a:prstGeom prst="rect">
            <a:avLst/>
          </a:prstGeom>
          <a:noFill/>
        </p:spPr>
        <p:txBody>
          <a:bodyPr wrap="square" rtlCol="0">
            <a:spAutoFit/>
          </a:bodyPr>
          <a:lstStyle/>
          <a:p>
            <a:pPr algn="ctr"/>
            <a:r>
              <a:rPr lang="en-MX" sz="4000" dirty="0">
                <a:latin typeface="Helvetica Neue Medium" panose="02000503000000020004" pitchFamily="2" charset="0"/>
                <a:ea typeface="Helvetica Neue Medium" panose="02000503000000020004" pitchFamily="2" charset="0"/>
                <a:cs typeface="Helvetica Neue Medium" panose="02000503000000020004" pitchFamily="2" charset="0"/>
              </a:rPr>
              <a:t>75% of all enterpises </a:t>
            </a:r>
            <a:r>
              <a:rPr lang="en-MX" sz="4000" dirty="0">
                <a:solidFill>
                  <a:srgbClr val="FFC000"/>
                </a:solidFill>
                <a:latin typeface="Helvetica Neue Medium" panose="02000503000000020004" pitchFamily="2" charset="0"/>
                <a:ea typeface="Helvetica Neue Medium" panose="02000503000000020004" pitchFamily="2" charset="0"/>
                <a:cs typeface="Helvetica Neue Medium" panose="02000503000000020004" pitchFamily="2" charset="0"/>
              </a:rPr>
              <a:t>WILL</a:t>
            </a:r>
            <a:r>
              <a:rPr lang="en-MX" sz="4000" dirty="0">
                <a:latin typeface="Helvetica Neue Medium" panose="02000503000000020004" pitchFamily="2" charset="0"/>
                <a:ea typeface="Helvetica Neue Medium" panose="02000503000000020004" pitchFamily="2" charset="0"/>
                <a:cs typeface="Helvetica Neue Medium" panose="02000503000000020004" pitchFamily="2" charset="0"/>
              </a:rPr>
              <a:t> suffer an attack</a:t>
            </a:r>
          </a:p>
          <a:p>
            <a:pPr algn="ctr"/>
            <a:endParaRPr lang="en-MX" sz="40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algn="ctr"/>
            <a:r>
              <a:rPr lang="en-MX" sz="4000" dirty="0">
                <a:latin typeface="Helvetica Neue Medium" panose="02000503000000020004" pitchFamily="2" charset="0"/>
                <a:ea typeface="Helvetica Neue Medium" panose="02000503000000020004" pitchFamily="2" charset="0"/>
                <a:cs typeface="Helvetica Neue Medium" panose="02000503000000020004" pitchFamily="2" charset="0"/>
              </a:rPr>
              <a:t>45% of the incidents are </a:t>
            </a:r>
            <a:r>
              <a:rPr lang="en-MX" sz="4000" dirty="0">
                <a:solidFill>
                  <a:srgbClr val="FFC000"/>
                </a:solidFill>
                <a:latin typeface="Helvetica Neue Medium" panose="02000503000000020004" pitchFamily="2" charset="0"/>
                <a:ea typeface="Helvetica Neue Medium" panose="02000503000000020004" pitchFamily="2" charset="0"/>
                <a:cs typeface="Helvetica Neue Medium" panose="02000503000000020004" pitchFamily="2" charset="0"/>
              </a:rPr>
              <a:t>misconfigurations</a:t>
            </a:r>
          </a:p>
          <a:p>
            <a:pPr algn="ctr"/>
            <a:r>
              <a:rPr lang="en-MX" sz="4000" dirty="0">
                <a:latin typeface="Helvetica Neue Medium" panose="02000503000000020004" pitchFamily="2" charset="0"/>
                <a:ea typeface="Helvetica Neue Medium" panose="02000503000000020004" pitchFamily="2" charset="0"/>
                <a:cs typeface="Helvetica Neue Medium" panose="02000503000000020004" pitchFamily="2" charset="0"/>
              </a:rPr>
              <a:t>25% to compromised </a:t>
            </a:r>
            <a:r>
              <a:rPr lang="en-MX" sz="4000" dirty="0">
                <a:solidFill>
                  <a:srgbClr val="7030A0"/>
                </a:solidFill>
                <a:latin typeface="Helvetica Neue Medium" panose="02000503000000020004" pitchFamily="2" charset="0"/>
                <a:ea typeface="Helvetica Neue Medium" panose="02000503000000020004" pitchFamily="2" charset="0"/>
                <a:cs typeface="Helvetica Neue Medium" panose="02000503000000020004" pitchFamily="2" charset="0"/>
              </a:rPr>
              <a:t>credentials</a:t>
            </a:r>
          </a:p>
          <a:p>
            <a:pPr algn="ctr"/>
            <a:r>
              <a:rPr lang="en-MX" sz="4000" dirty="0">
                <a:latin typeface="Helvetica Neue Medium" panose="02000503000000020004" pitchFamily="2" charset="0"/>
                <a:ea typeface="Helvetica Neue Medium" panose="02000503000000020004" pitchFamily="2" charset="0"/>
                <a:cs typeface="Helvetica Neue Medium" panose="02000503000000020004" pitchFamily="2" charset="0"/>
              </a:rPr>
              <a:t>15% aplications </a:t>
            </a:r>
            <a:r>
              <a:rPr lang="en-MX" sz="4000" dirty="0">
                <a:solidFill>
                  <a:srgbClr val="C00000"/>
                </a:solidFill>
                <a:latin typeface="Helvetica Neue Medium" panose="02000503000000020004" pitchFamily="2" charset="0"/>
                <a:ea typeface="Helvetica Neue Medium" panose="02000503000000020004" pitchFamily="2" charset="0"/>
                <a:cs typeface="Helvetica Neue Medium" panose="02000503000000020004" pitchFamily="2" charset="0"/>
              </a:rPr>
              <a:t>vulnerables</a:t>
            </a:r>
          </a:p>
        </p:txBody>
      </p:sp>
    </p:spTree>
    <p:extLst>
      <p:ext uri="{BB962C8B-B14F-4D97-AF65-F5344CB8AC3E}">
        <p14:creationId xmlns:p14="http://schemas.microsoft.com/office/powerpoint/2010/main" val="413433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3720A7-3E77-6B32-E1B8-B8E8881BA856}"/>
              </a:ext>
            </a:extLst>
          </p:cNvPr>
          <p:cNvPicPr>
            <a:picLocks noChangeAspect="1"/>
          </p:cNvPicPr>
          <p:nvPr/>
        </p:nvPicPr>
        <p:blipFill>
          <a:blip r:embed="rId2"/>
          <a:stretch>
            <a:fillRect/>
          </a:stretch>
        </p:blipFill>
        <p:spPr>
          <a:xfrm>
            <a:off x="2476090" y="185603"/>
            <a:ext cx="7239820" cy="6486793"/>
          </a:xfrm>
          <a:prstGeom prst="rect">
            <a:avLst/>
          </a:prstGeom>
        </p:spPr>
      </p:pic>
    </p:spTree>
    <p:extLst>
      <p:ext uri="{BB962C8B-B14F-4D97-AF65-F5344CB8AC3E}">
        <p14:creationId xmlns:p14="http://schemas.microsoft.com/office/powerpoint/2010/main" val="2870354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D96EB9-4EE4-B5E4-CB0B-5A13E71FE24C}"/>
              </a:ext>
            </a:extLst>
          </p:cNvPr>
          <p:cNvPicPr>
            <a:picLocks noChangeAspect="1"/>
          </p:cNvPicPr>
          <p:nvPr/>
        </p:nvPicPr>
        <p:blipFill>
          <a:blip r:embed="rId2"/>
          <a:stretch>
            <a:fillRect/>
          </a:stretch>
        </p:blipFill>
        <p:spPr>
          <a:xfrm>
            <a:off x="4051668" y="239842"/>
            <a:ext cx="4088664" cy="6378315"/>
          </a:xfrm>
          <a:prstGeom prst="rect">
            <a:avLst/>
          </a:prstGeom>
        </p:spPr>
      </p:pic>
    </p:spTree>
    <p:extLst>
      <p:ext uri="{BB962C8B-B14F-4D97-AF65-F5344CB8AC3E}">
        <p14:creationId xmlns:p14="http://schemas.microsoft.com/office/powerpoint/2010/main" val="1616940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6BE59D5-4A9F-04FB-82D0-F00CF11CAAEF}"/>
              </a:ext>
            </a:extLst>
          </p:cNvPr>
          <p:cNvPicPr>
            <a:picLocks noGrp="1" noChangeAspect="1"/>
          </p:cNvPicPr>
          <p:nvPr>
            <p:ph sz="half" idx="1"/>
          </p:nvPr>
        </p:nvPicPr>
        <p:blipFill rotWithShape="1">
          <a:blip r:embed="rId2"/>
          <a:srcRect l="1868" t="2284" r="2842" b="3501"/>
          <a:stretch/>
        </p:blipFill>
        <p:spPr>
          <a:xfrm>
            <a:off x="1552768" y="1382392"/>
            <a:ext cx="9086463" cy="4921904"/>
          </a:xfrm>
          <a:prstGeom prst="rect">
            <a:avLst/>
          </a:prstGeom>
          <a:ln w="6350">
            <a:solidFill>
              <a:schemeClr val="accent1"/>
            </a:solidFill>
          </a:ln>
        </p:spPr>
      </p:pic>
      <p:sp>
        <p:nvSpPr>
          <p:cNvPr id="6" name="TextBox 5">
            <a:extLst>
              <a:ext uri="{FF2B5EF4-FFF2-40B4-BE49-F238E27FC236}">
                <a16:creationId xmlns:a16="http://schemas.microsoft.com/office/drawing/2014/main" id="{C6EDBFDA-21EF-C885-1D08-A1C3350ACFE0}"/>
              </a:ext>
            </a:extLst>
          </p:cNvPr>
          <p:cNvSpPr txBox="1"/>
          <p:nvPr/>
        </p:nvSpPr>
        <p:spPr>
          <a:xfrm>
            <a:off x="929391" y="448773"/>
            <a:ext cx="11547422" cy="523220"/>
          </a:xfrm>
          <a:prstGeom prst="rect">
            <a:avLst/>
          </a:prstGeom>
          <a:noFill/>
        </p:spPr>
        <p:txBody>
          <a:bodyPr wrap="square">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Security &amp; Compliance in the cloud is a Shared Responsibility</a:t>
            </a:r>
            <a:endParaRPr lang="en-MX" sz="28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433873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0036C8-AAD4-FD5D-422C-D0FA6FAEB602}"/>
              </a:ext>
            </a:extLst>
          </p:cNvPr>
          <p:cNvPicPr>
            <a:picLocks noChangeAspect="1"/>
          </p:cNvPicPr>
          <p:nvPr/>
        </p:nvPicPr>
        <p:blipFill>
          <a:blip r:embed="rId2"/>
          <a:stretch>
            <a:fillRect/>
          </a:stretch>
        </p:blipFill>
        <p:spPr>
          <a:xfrm>
            <a:off x="764498" y="443896"/>
            <a:ext cx="10663003" cy="2762847"/>
          </a:xfrm>
          <a:prstGeom prst="rect">
            <a:avLst/>
          </a:prstGeom>
        </p:spPr>
      </p:pic>
      <p:pic>
        <p:nvPicPr>
          <p:cNvPr id="5" name="Picture 4">
            <a:extLst>
              <a:ext uri="{FF2B5EF4-FFF2-40B4-BE49-F238E27FC236}">
                <a16:creationId xmlns:a16="http://schemas.microsoft.com/office/drawing/2014/main" id="{90573AD1-D9EA-CD49-CCA2-E80051EC3D56}"/>
              </a:ext>
            </a:extLst>
          </p:cNvPr>
          <p:cNvPicPr>
            <a:picLocks noChangeAspect="1"/>
          </p:cNvPicPr>
          <p:nvPr/>
        </p:nvPicPr>
        <p:blipFill>
          <a:blip r:embed="rId3"/>
          <a:stretch>
            <a:fillRect/>
          </a:stretch>
        </p:blipFill>
        <p:spPr>
          <a:xfrm>
            <a:off x="764498" y="3527589"/>
            <a:ext cx="10663002" cy="2954176"/>
          </a:xfrm>
          <a:prstGeom prst="rect">
            <a:avLst/>
          </a:prstGeom>
        </p:spPr>
      </p:pic>
    </p:spTree>
    <p:extLst>
      <p:ext uri="{BB962C8B-B14F-4D97-AF65-F5344CB8AC3E}">
        <p14:creationId xmlns:p14="http://schemas.microsoft.com/office/powerpoint/2010/main" val="2587474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F5AC8F-7104-BEF4-A572-6C1208DD62C4}"/>
              </a:ext>
            </a:extLst>
          </p:cNvPr>
          <p:cNvPicPr>
            <a:picLocks noChangeAspect="1"/>
          </p:cNvPicPr>
          <p:nvPr/>
        </p:nvPicPr>
        <p:blipFill>
          <a:blip r:embed="rId2"/>
          <a:stretch>
            <a:fillRect/>
          </a:stretch>
        </p:blipFill>
        <p:spPr>
          <a:xfrm>
            <a:off x="859888" y="1948721"/>
            <a:ext cx="10741250" cy="2624811"/>
          </a:xfrm>
          <a:prstGeom prst="rect">
            <a:avLst/>
          </a:prstGeom>
        </p:spPr>
      </p:pic>
    </p:spTree>
    <p:extLst>
      <p:ext uri="{BB962C8B-B14F-4D97-AF65-F5344CB8AC3E}">
        <p14:creationId xmlns:p14="http://schemas.microsoft.com/office/powerpoint/2010/main" val="587528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294B-09D5-FB1E-54C1-74686520AA8F}"/>
              </a:ext>
            </a:extLst>
          </p:cNvPr>
          <p:cNvSpPr>
            <a:spLocks noGrp="1"/>
          </p:cNvSpPr>
          <p:nvPr>
            <p:ph type="title"/>
          </p:nvPr>
        </p:nvSpPr>
        <p:spPr/>
        <p:txBody>
          <a:bodyPr>
            <a:normAutofit/>
          </a:bodyPr>
          <a:lstStyle/>
          <a:p>
            <a:r>
              <a:rPr lang="en-MX" sz="4800" b="1" dirty="0">
                <a:latin typeface="Helvetica Neue" panose="02000503000000020004" pitchFamily="2" charset="0"/>
                <a:ea typeface="Helvetica Neue" panose="02000503000000020004" pitchFamily="2" charset="0"/>
                <a:cs typeface="Helvetica Neue" panose="02000503000000020004" pitchFamily="2" charset="0"/>
              </a:rPr>
              <a:t>Honeypot</a:t>
            </a:r>
          </a:p>
        </p:txBody>
      </p:sp>
      <p:pic>
        <p:nvPicPr>
          <p:cNvPr id="6146" name="Picture 2" descr="Honeypot - Sofistic Cybersecurity">
            <a:extLst>
              <a:ext uri="{FF2B5EF4-FFF2-40B4-BE49-F238E27FC236}">
                <a16:creationId xmlns:a16="http://schemas.microsoft.com/office/drawing/2014/main" id="{E9B7AC5C-FCA3-ED58-AAF4-586AF51F5C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92" r="12042"/>
          <a:stretch/>
        </p:blipFill>
        <p:spPr bwMode="auto">
          <a:xfrm>
            <a:off x="4302176" y="1348559"/>
            <a:ext cx="5476407" cy="5039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06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23BFBD-8126-5359-38E9-16B8C724FB18}"/>
              </a:ext>
            </a:extLst>
          </p:cNvPr>
          <p:cNvPicPr>
            <a:picLocks noChangeAspect="1"/>
          </p:cNvPicPr>
          <p:nvPr/>
        </p:nvPicPr>
        <p:blipFill>
          <a:blip r:embed="rId2"/>
          <a:stretch>
            <a:fillRect/>
          </a:stretch>
        </p:blipFill>
        <p:spPr>
          <a:xfrm>
            <a:off x="2209800" y="1713610"/>
            <a:ext cx="7772400" cy="4719933"/>
          </a:xfrm>
          <a:prstGeom prst="rect">
            <a:avLst/>
          </a:prstGeom>
        </p:spPr>
      </p:pic>
      <p:sp>
        <p:nvSpPr>
          <p:cNvPr id="6" name="TextBox 5">
            <a:extLst>
              <a:ext uri="{FF2B5EF4-FFF2-40B4-BE49-F238E27FC236}">
                <a16:creationId xmlns:a16="http://schemas.microsoft.com/office/drawing/2014/main" id="{6F1550CB-2BE2-A06D-3438-367D31180F6D}"/>
              </a:ext>
            </a:extLst>
          </p:cNvPr>
          <p:cNvSpPr txBox="1"/>
          <p:nvPr/>
        </p:nvSpPr>
        <p:spPr>
          <a:xfrm>
            <a:off x="438461" y="557346"/>
            <a:ext cx="7371413" cy="646331"/>
          </a:xfrm>
          <a:prstGeom prst="rect">
            <a:avLst/>
          </a:prstGeom>
          <a:noFill/>
        </p:spPr>
        <p:txBody>
          <a:bodyPr wrap="square">
            <a:spAutoFit/>
          </a:bodyPr>
          <a:lstStyle/>
          <a:p>
            <a:r>
              <a:rPr lang="en-US" sz="3600" b="1" dirty="0" err="1">
                <a:latin typeface="Helvetica Neue" panose="02000503000000020004" pitchFamily="2" charset="0"/>
                <a:ea typeface="Helvetica Neue" panose="02000503000000020004" pitchFamily="2" charset="0"/>
                <a:cs typeface="Helvetica Neue" panose="02000503000000020004" pitchFamily="2" charset="0"/>
              </a:rPr>
              <a:t>MadPot</a:t>
            </a:r>
            <a:r>
              <a:rPr lang="en-US" sz="3600" b="1" dirty="0">
                <a:latin typeface="Helvetica Neue" panose="02000503000000020004" pitchFamily="2" charset="0"/>
                <a:ea typeface="Helvetica Neue" panose="02000503000000020004" pitchFamily="2" charset="0"/>
                <a:cs typeface="Helvetica Neue" panose="02000503000000020004" pitchFamily="2" charset="0"/>
              </a:rPr>
              <a:t> (Honeypot) network</a:t>
            </a:r>
            <a:endParaRPr lang="en-MX" sz="36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97463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544AA-1302-5315-8CD3-0BDE4BBBBD35}"/>
              </a:ext>
            </a:extLst>
          </p:cNvPr>
          <p:cNvSpPr>
            <a:spLocks noGrp="1"/>
          </p:cNvSpPr>
          <p:nvPr>
            <p:ph type="title"/>
          </p:nvPr>
        </p:nvSpPr>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The Fidelity-Isolation-Cost trilemma</a:t>
            </a:r>
            <a:endParaRPr lang="en-MX"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35B4B748-DAC9-A028-67E8-66CE7D65AC62}"/>
              </a:ext>
            </a:extLst>
          </p:cNvPr>
          <p:cNvPicPr>
            <a:picLocks noChangeAspect="1"/>
          </p:cNvPicPr>
          <p:nvPr/>
        </p:nvPicPr>
        <p:blipFill>
          <a:blip r:embed="rId2"/>
          <a:stretch>
            <a:fillRect/>
          </a:stretch>
        </p:blipFill>
        <p:spPr>
          <a:xfrm>
            <a:off x="1311502" y="1690688"/>
            <a:ext cx="9568995" cy="2758526"/>
          </a:xfrm>
          <a:prstGeom prst="rect">
            <a:avLst/>
          </a:prstGeom>
        </p:spPr>
      </p:pic>
      <p:sp>
        <p:nvSpPr>
          <p:cNvPr id="5" name="TextBox 4">
            <a:extLst>
              <a:ext uri="{FF2B5EF4-FFF2-40B4-BE49-F238E27FC236}">
                <a16:creationId xmlns:a16="http://schemas.microsoft.com/office/drawing/2014/main" id="{F016A3B9-5BE1-EE7D-6366-1A592C83A7E6}"/>
              </a:ext>
            </a:extLst>
          </p:cNvPr>
          <p:cNvSpPr txBox="1"/>
          <p:nvPr/>
        </p:nvSpPr>
        <p:spPr>
          <a:xfrm>
            <a:off x="838200" y="4851447"/>
            <a:ext cx="10689235" cy="1384995"/>
          </a:xfrm>
          <a:prstGeom prst="rect">
            <a:avLst/>
          </a:prstGeom>
          <a:noFill/>
        </p:spPr>
        <p:txBody>
          <a:bodyPr wrap="square" rtlCol="0">
            <a:spAutoFit/>
          </a:bodyPr>
          <a:lstStyle/>
          <a:p>
            <a:pPr algn="ctr"/>
            <a:r>
              <a:rPr lang="en-MX" sz="2800" dirty="0">
                <a:latin typeface="Helvetica Neue Medium" panose="02000503000000020004" pitchFamily="2" charset="0"/>
                <a:ea typeface="Helvetica Neue Medium" panose="02000503000000020004" pitchFamily="2" charset="0"/>
                <a:cs typeface="Helvetica Neue Medium" panose="02000503000000020004" pitchFamily="2" charset="0"/>
              </a:rPr>
              <a:t>Actual AWS Resources -&gt; Decoy S3 buckets</a:t>
            </a:r>
          </a:p>
          <a:p>
            <a:pPr algn="ctr"/>
            <a:r>
              <a:rPr lang="en-MX" sz="2800" dirty="0">
                <a:latin typeface="Helvetica Neue Medium" panose="02000503000000020004" pitchFamily="2" charset="0"/>
                <a:ea typeface="Helvetica Neue Medium" panose="02000503000000020004" pitchFamily="2" charset="0"/>
                <a:cs typeface="Helvetica Neue Medium" panose="02000503000000020004" pitchFamily="2" charset="0"/>
              </a:rPr>
              <a:t>Isolation -&gt; ECS Containers in another VPC</a:t>
            </a:r>
          </a:p>
          <a:p>
            <a:pPr algn="ctr"/>
            <a:r>
              <a:rPr lang="en-MX" sz="2800" dirty="0">
                <a:latin typeface="Helvetica Neue Medium" panose="02000503000000020004" pitchFamily="2" charset="0"/>
                <a:ea typeface="Helvetica Neue Medium" panose="02000503000000020004" pitchFamily="2" charset="0"/>
                <a:cs typeface="Helvetica Neue Medium" panose="02000503000000020004" pitchFamily="2" charset="0"/>
              </a:rPr>
              <a:t>Cost -&gt; S3 Bucket with several files that are few MB in size</a:t>
            </a:r>
          </a:p>
        </p:txBody>
      </p:sp>
    </p:spTree>
    <p:extLst>
      <p:ext uri="{BB962C8B-B14F-4D97-AF65-F5344CB8AC3E}">
        <p14:creationId xmlns:p14="http://schemas.microsoft.com/office/powerpoint/2010/main" val="1493169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25894D-46CB-DC29-4DBF-EAC010FC4827}"/>
              </a:ext>
            </a:extLst>
          </p:cNvPr>
          <p:cNvSpPr>
            <a:spLocks noGrp="1"/>
          </p:cNvSpPr>
          <p:nvPr>
            <p:ph idx="1"/>
          </p:nvPr>
        </p:nvSpPr>
        <p:spPr>
          <a:xfrm>
            <a:off x="1573966" y="1933733"/>
            <a:ext cx="9443805" cy="1255425"/>
          </a:xfrm>
        </p:spPr>
        <p:txBody>
          <a:bodyPr>
            <a:normAutofit/>
          </a:bodyPr>
          <a:lstStyle/>
          <a:p>
            <a:pPr marL="0" indent="0" algn="ctr">
              <a:buNone/>
            </a:pPr>
            <a:r>
              <a:rPr lang="en-MX" sz="6600" dirty="0"/>
              <a:t>We don’t have </a:t>
            </a:r>
            <a:r>
              <a:rPr lang="en-MX" sz="6600" dirty="0">
                <a:solidFill>
                  <a:srgbClr val="FFC000"/>
                </a:solidFill>
              </a:rPr>
              <a:t>time</a:t>
            </a:r>
            <a:r>
              <a:rPr lang="en-MX" sz="6600" dirty="0"/>
              <a:t> …</a:t>
            </a:r>
            <a:endParaRPr lang="en-MX" sz="6600" dirty="0">
              <a:solidFill>
                <a:schemeClr val="accent2"/>
              </a:solidFill>
            </a:endParaRPr>
          </a:p>
        </p:txBody>
      </p:sp>
      <p:sp>
        <p:nvSpPr>
          <p:cNvPr id="5" name="TextBox 4">
            <a:extLst>
              <a:ext uri="{FF2B5EF4-FFF2-40B4-BE49-F238E27FC236}">
                <a16:creationId xmlns:a16="http://schemas.microsoft.com/office/drawing/2014/main" id="{B821C385-25DC-815F-C53F-C443C00A1D06}"/>
              </a:ext>
            </a:extLst>
          </p:cNvPr>
          <p:cNvSpPr txBox="1"/>
          <p:nvPr/>
        </p:nvSpPr>
        <p:spPr>
          <a:xfrm>
            <a:off x="3736300" y="3668843"/>
            <a:ext cx="4178507" cy="1107996"/>
          </a:xfrm>
          <a:prstGeom prst="rect">
            <a:avLst/>
          </a:prstGeom>
          <a:noFill/>
        </p:spPr>
        <p:txBody>
          <a:bodyPr wrap="square">
            <a:spAutoFit/>
          </a:bodyPr>
          <a:lstStyle/>
          <a:p>
            <a:r>
              <a:rPr lang="en-US" sz="6600" dirty="0">
                <a:solidFill>
                  <a:schemeClr val="accent2"/>
                </a:solidFill>
              </a:rPr>
              <a:t>Automate!</a:t>
            </a:r>
            <a:endParaRPr lang="en-MX" sz="6600" dirty="0">
              <a:solidFill>
                <a:schemeClr val="accent2"/>
              </a:solidFill>
            </a:endParaRPr>
          </a:p>
        </p:txBody>
      </p:sp>
    </p:spTree>
    <p:extLst>
      <p:ext uri="{BB962C8B-B14F-4D97-AF65-F5344CB8AC3E}">
        <p14:creationId xmlns:p14="http://schemas.microsoft.com/office/powerpoint/2010/main" val="57354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436E90-B1A3-AF7A-5EE7-1274467FE570}"/>
              </a:ext>
            </a:extLst>
          </p:cNvPr>
          <p:cNvPicPr>
            <a:picLocks noChangeAspect="1"/>
          </p:cNvPicPr>
          <p:nvPr/>
        </p:nvPicPr>
        <p:blipFill>
          <a:blip r:embed="rId2"/>
          <a:stretch>
            <a:fillRect/>
          </a:stretch>
        </p:blipFill>
        <p:spPr>
          <a:xfrm>
            <a:off x="670164" y="2673228"/>
            <a:ext cx="10851672" cy="3310363"/>
          </a:xfrm>
          <a:prstGeom prst="rect">
            <a:avLst/>
          </a:prstGeom>
        </p:spPr>
      </p:pic>
      <p:pic>
        <p:nvPicPr>
          <p:cNvPr id="7170" name="Picture 2" descr="AWS CloudTrail Integrations | Automate With Mindflow">
            <a:extLst>
              <a:ext uri="{FF2B5EF4-FFF2-40B4-BE49-F238E27FC236}">
                <a16:creationId xmlns:a16="http://schemas.microsoft.com/office/drawing/2014/main" id="{DED98A0F-14E8-1B85-4F17-17D5CB1BD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64" y="508398"/>
            <a:ext cx="1385341" cy="138534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4FD88C5-2514-201D-AACD-F6D4DAD9C312}"/>
              </a:ext>
            </a:extLst>
          </p:cNvPr>
          <p:cNvSpPr>
            <a:spLocks noGrp="1"/>
          </p:cNvSpPr>
          <p:nvPr>
            <p:ph type="title"/>
          </p:nvPr>
        </p:nvSpPr>
        <p:spPr>
          <a:xfrm>
            <a:off x="2382187" y="538286"/>
            <a:ext cx="9139649" cy="1325563"/>
          </a:xfrm>
        </p:spPr>
        <p:txBody>
          <a:bodyPr>
            <a:normAutofit/>
          </a:bodyPr>
          <a:lstStyle/>
          <a:p>
            <a:r>
              <a:rPr lang="en-MX" sz="4800" b="1" dirty="0">
                <a:latin typeface="Helvetica Neue" panose="02000503000000020004" pitchFamily="2" charset="0"/>
                <a:ea typeface="Helvetica Neue" panose="02000503000000020004" pitchFamily="2" charset="0"/>
                <a:cs typeface="Helvetica Neue" panose="02000503000000020004" pitchFamily="2" charset="0"/>
              </a:rPr>
              <a:t>AWS CloudTrail</a:t>
            </a:r>
          </a:p>
        </p:txBody>
      </p:sp>
    </p:spTree>
    <p:extLst>
      <p:ext uri="{BB962C8B-B14F-4D97-AF65-F5344CB8AC3E}">
        <p14:creationId xmlns:p14="http://schemas.microsoft.com/office/powerpoint/2010/main" val="423409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FF3159-A2C4-46AA-3124-6953AEB4B319}"/>
              </a:ext>
            </a:extLst>
          </p:cNvPr>
          <p:cNvSpPr txBox="1"/>
          <p:nvPr/>
        </p:nvSpPr>
        <p:spPr>
          <a:xfrm>
            <a:off x="1296971" y="2505670"/>
            <a:ext cx="9598058" cy="923330"/>
          </a:xfrm>
          <a:prstGeom prst="rect">
            <a:avLst/>
          </a:prstGeom>
          <a:noFill/>
        </p:spPr>
        <p:txBody>
          <a:bodyPr wrap="square" rtlCol="0">
            <a:spAutoFit/>
          </a:bodyPr>
          <a:lstStyle/>
          <a:p>
            <a:pPr algn="ctr"/>
            <a:r>
              <a:rPr lang="en-MX" sz="5400" dirty="0">
                <a:solidFill>
                  <a:srgbClr val="C00000"/>
                </a:solidFill>
                <a:latin typeface="Helvetica Neue Medium" panose="02000503000000020004" pitchFamily="2" charset="0"/>
                <a:ea typeface="Helvetica Neue Medium" panose="02000503000000020004" pitchFamily="2" charset="0"/>
                <a:cs typeface="Helvetica Neue Medium" panose="02000503000000020004" pitchFamily="2" charset="0"/>
              </a:rPr>
              <a:t>3 minutes </a:t>
            </a:r>
            <a:r>
              <a:rPr lang="en-MX" sz="5400" dirty="0">
                <a:latin typeface="Helvetica Neue Medium" panose="02000503000000020004" pitchFamily="2" charset="0"/>
                <a:ea typeface="Helvetica Neue Medium" panose="02000503000000020004" pitchFamily="2" charset="0"/>
                <a:cs typeface="Helvetica Neue Medium" panose="02000503000000020004" pitchFamily="2" charset="0"/>
              </a:rPr>
              <a:t>is all you have …</a:t>
            </a:r>
          </a:p>
        </p:txBody>
      </p:sp>
    </p:spTree>
    <p:extLst>
      <p:ext uri="{BB962C8B-B14F-4D97-AF65-F5344CB8AC3E}">
        <p14:creationId xmlns:p14="http://schemas.microsoft.com/office/powerpoint/2010/main" val="89268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B0A25F-EDC4-9A7A-9E5D-5232C2C85A2B}"/>
              </a:ext>
            </a:extLst>
          </p:cNvPr>
          <p:cNvPicPr>
            <a:picLocks noChangeAspect="1"/>
          </p:cNvPicPr>
          <p:nvPr/>
        </p:nvPicPr>
        <p:blipFill>
          <a:blip r:embed="rId2"/>
          <a:stretch>
            <a:fillRect/>
          </a:stretch>
        </p:blipFill>
        <p:spPr>
          <a:xfrm>
            <a:off x="1479084" y="254833"/>
            <a:ext cx="9233831" cy="2970155"/>
          </a:xfrm>
          <a:prstGeom prst="rect">
            <a:avLst/>
          </a:prstGeom>
        </p:spPr>
      </p:pic>
      <p:pic>
        <p:nvPicPr>
          <p:cNvPr id="7" name="Picture 6">
            <a:extLst>
              <a:ext uri="{FF2B5EF4-FFF2-40B4-BE49-F238E27FC236}">
                <a16:creationId xmlns:a16="http://schemas.microsoft.com/office/drawing/2014/main" id="{33FC07ED-6711-DC23-2BA7-B7DAA4B968CC}"/>
              </a:ext>
            </a:extLst>
          </p:cNvPr>
          <p:cNvPicPr>
            <a:picLocks noChangeAspect="1"/>
          </p:cNvPicPr>
          <p:nvPr/>
        </p:nvPicPr>
        <p:blipFill rotWithShape="1">
          <a:blip r:embed="rId3"/>
          <a:srcRect b="46781"/>
          <a:stretch/>
        </p:blipFill>
        <p:spPr>
          <a:xfrm>
            <a:off x="1479083" y="3259910"/>
            <a:ext cx="9233831" cy="2970155"/>
          </a:xfrm>
          <a:prstGeom prst="rect">
            <a:avLst/>
          </a:prstGeom>
        </p:spPr>
      </p:pic>
    </p:spTree>
    <p:extLst>
      <p:ext uri="{BB962C8B-B14F-4D97-AF65-F5344CB8AC3E}">
        <p14:creationId xmlns:p14="http://schemas.microsoft.com/office/powerpoint/2010/main" val="3644385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D89C32-53A2-66F1-B8A6-FCB65F57BB45}"/>
              </a:ext>
            </a:extLst>
          </p:cNvPr>
          <p:cNvPicPr>
            <a:picLocks noChangeAspect="1"/>
          </p:cNvPicPr>
          <p:nvPr/>
        </p:nvPicPr>
        <p:blipFill>
          <a:blip r:embed="rId2"/>
          <a:stretch>
            <a:fillRect/>
          </a:stretch>
        </p:blipFill>
        <p:spPr>
          <a:xfrm>
            <a:off x="1756374" y="659567"/>
            <a:ext cx="8679251" cy="753250"/>
          </a:xfrm>
          <a:prstGeom prst="rect">
            <a:avLst/>
          </a:prstGeom>
        </p:spPr>
      </p:pic>
      <p:pic>
        <p:nvPicPr>
          <p:cNvPr id="6" name="Picture 5">
            <a:extLst>
              <a:ext uri="{FF2B5EF4-FFF2-40B4-BE49-F238E27FC236}">
                <a16:creationId xmlns:a16="http://schemas.microsoft.com/office/drawing/2014/main" id="{D6BF2E88-BCE9-E9E3-1064-154229AD213F}"/>
              </a:ext>
            </a:extLst>
          </p:cNvPr>
          <p:cNvPicPr>
            <a:picLocks noChangeAspect="1"/>
          </p:cNvPicPr>
          <p:nvPr/>
        </p:nvPicPr>
        <p:blipFill>
          <a:blip r:embed="rId3"/>
          <a:stretch>
            <a:fillRect/>
          </a:stretch>
        </p:blipFill>
        <p:spPr>
          <a:xfrm>
            <a:off x="1714499" y="1543468"/>
            <a:ext cx="8763000" cy="5004193"/>
          </a:xfrm>
          <a:prstGeom prst="rect">
            <a:avLst/>
          </a:prstGeom>
        </p:spPr>
      </p:pic>
    </p:spTree>
    <p:extLst>
      <p:ext uri="{BB962C8B-B14F-4D97-AF65-F5344CB8AC3E}">
        <p14:creationId xmlns:p14="http://schemas.microsoft.com/office/powerpoint/2010/main" val="1858217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E340CE2-343B-5AD0-249F-D093F298E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8778"/>
            <a:ext cx="11516385" cy="496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453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1043-F3D5-CC18-0187-5BF7700D99F3}"/>
              </a:ext>
            </a:extLst>
          </p:cNvPr>
          <p:cNvSpPr>
            <a:spLocks noGrp="1"/>
          </p:cNvSpPr>
          <p:nvPr>
            <p:ph type="title"/>
          </p:nvPr>
        </p:nvSpPr>
        <p:spPr/>
        <p:txBody>
          <a:bodyPr/>
          <a:lstStyle/>
          <a:p>
            <a:r>
              <a:rPr lang="en-MX" b="1" dirty="0">
                <a:latin typeface="Helvetica Neue" panose="02000503000000020004" pitchFamily="2" charset="0"/>
                <a:ea typeface="Helvetica Neue" panose="02000503000000020004" pitchFamily="2" charset="0"/>
                <a:cs typeface="Helvetica Neue" panose="02000503000000020004" pitchFamily="2" charset="0"/>
              </a:rPr>
              <a:t>Deploy this solution!</a:t>
            </a:r>
          </a:p>
        </p:txBody>
      </p:sp>
      <p:pic>
        <p:nvPicPr>
          <p:cNvPr id="4" name="Picture 3">
            <a:extLst>
              <a:ext uri="{FF2B5EF4-FFF2-40B4-BE49-F238E27FC236}">
                <a16:creationId xmlns:a16="http://schemas.microsoft.com/office/drawing/2014/main" id="{F366292A-E97D-FCE6-B358-85715D67BEB4}"/>
              </a:ext>
            </a:extLst>
          </p:cNvPr>
          <p:cNvPicPr>
            <a:picLocks noChangeAspect="1"/>
          </p:cNvPicPr>
          <p:nvPr/>
        </p:nvPicPr>
        <p:blipFill>
          <a:blip r:embed="rId2"/>
          <a:stretch>
            <a:fillRect/>
          </a:stretch>
        </p:blipFill>
        <p:spPr>
          <a:xfrm>
            <a:off x="1203037" y="1690688"/>
            <a:ext cx="9785926" cy="2883353"/>
          </a:xfrm>
          <a:prstGeom prst="rect">
            <a:avLst/>
          </a:prstGeom>
        </p:spPr>
      </p:pic>
      <p:sp>
        <p:nvSpPr>
          <p:cNvPr id="6" name="TextBox 5">
            <a:extLst>
              <a:ext uri="{FF2B5EF4-FFF2-40B4-BE49-F238E27FC236}">
                <a16:creationId xmlns:a16="http://schemas.microsoft.com/office/drawing/2014/main" id="{CE2ABFD3-FB3E-64F5-AC57-9EB3E3C50579}"/>
              </a:ext>
            </a:extLst>
          </p:cNvPr>
          <p:cNvSpPr txBox="1"/>
          <p:nvPr/>
        </p:nvSpPr>
        <p:spPr>
          <a:xfrm>
            <a:off x="3781269" y="5167312"/>
            <a:ext cx="6093500" cy="584775"/>
          </a:xfrm>
          <a:prstGeom prst="rect">
            <a:avLst/>
          </a:prstGeom>
          <a:noFill/>
        </p:spPr>
        <p:txBody>
          <a:bodyPr wrap="square">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hlinkClick r:id="rId3"/>
              </a:rPr>
              <a:t>P</a:t>
            </a:r>
            <a:r>
              <a:rPr lang="en-MX" sz="3200" dirty="0">
                <a:latin typeface="Helvetica Neue" panose="02000503000000020004" pitchFamily="2" charset="0"/>
                <a:ea typeface="Helvetica Neue" panose="02000503000000020004" pitchFamily="2" charset="0"/>
                <a:cs typeface="Helvetica Neue" panose="02000503000000020004" pitchFamily="2" charset="0"/>
                <a:hlinkClick r:id="rId3"/>
              </a:rPr>
              <a:t>rivate decoy resources!</a:t>
            </a:r>
            <a:endParaRPr lang="en-MX" sz="3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22383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65B16-A453-576C-F70B-6DA2F1958D7B}"/>
              </a:ext>
            </a:extLst>
          </p:cNvPr>
          <p:cNvSpPr>
            <a:spLocks noGrp="1"/>
          </p:cNvSpPr>
          <p:nvPr>
            <p:ph type="title"/>
          </p:nvPr>
        </p:nvSpPr>
        <p:spPr>
          <a:xfrm>
            <a:off x="838200" y="191021"/>
            <a:ext cx="10515600" cy="1325563"/>
          </a:xfrm>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What can AI tell us about this?</a:t>
            </a:r>
            <a:endParaRPr lang="en-MX"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Imagen 2">
            <a:extLst>
              <a:ext uri="{FF2B5EF4-FFF2-40B4-BE49-F238E27FC236}">
                <a16:creationId xmlns:a16="http://schemas.microsoft.com/office/drawing/2014/main" id="{EB13CA1E-1B37-3797-7D76-C7A98BF1D9F8}"/>
              </a:ext>
            </a:extLst>
          </p:cNvPr>
          <p:cNvPicPr>
            <a:picLocks noChangeAspect="1"/>
          </p:cNvPicPr>
          <p:nvPr/>
        </p:nvPicPr>
        <p:blipFill>
          <a:blip r:embed="rId2"/>
          <a:stretch>
            <a:fillRect/>
          </a:stretch>
        </p:blipFill>
        <p:spPr>
          <a:xfrm>
            <a:off x="681521" y="1516584"/>
            <a:ext cx="10828958" cy="4976291"/>
          </a:xfrm>
          <a:prstGeom prst="rect">
            <a:avLst/>
          </a:prstGeom>
        </p:spPr>
      </p:pic>
    </p:spTree>
    <p:extLst>
      <p:ext uri="{BB962C8B-B14F-4D97-AF65-F5344CB8AC3E}">
        <p14:creationId xmlns:p14="http://schemas.microsoft.com/office/powerpoint/2010/main" val="78687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D51E-DBFF-9DF1-E7A2-FCBED47E6F4E}"/>
              </a:ext>
            </a:extLst>
          </p:cNvPr>
          <p:cNvSpPr>
            <a:spLocks noGrp="1"/>
          </p:cNvSpPr>
          <p:nvPr>
            <p:ph type="title"/>
          </p:nvPr>
        </p:nvSpPr>
        <p:spPr/>
        <p:txBody>
          <a:bodyPr>
            <a:normAutofit fontScale="90000"/>
          </a:bodyPr>
          <a:lstStyle/>
          <a:p>
            <a:r>
              <a:rPr lang="en-MX" b="1" dirty="0">
                <a:latin typeface="Helvetica Neue" panose="02000503000000020004" pitchFamily="2" charset="0"/>
                <a:ea typeface="Helvetica Neue" panose="02000503000000020004" pitchFamily="2" charset="0"/>
                <a:cs typeface="Helvetica Neue" panose="02000503000000020004" pitchFamily="2" charset="0"/>
              </a:rPr>
              <a:t>Data, data and more data everywhere …</a:t>
            </a:r>
            <a:br>
              <a:rPr lang="en-MX" b="1" dirty="0">
                <a:latin typeface="Helvetica Neue" panose="02000503000000020004" pitchFamily="2" charset="0"/>
                <a:ea typeface="Helvetica Neue" panose="02000503000000020004" pitchFamily="2" charset="0"/>
                <a:cs typeface="Helvetica Neue" panose="02000503000000020004" pitchFamily="2" charset="0"/>
              </a:rPr>
            </a:br>
            <a:r>
              <a:rPr lang="en-MX" b="1" dirty="0">
                <a:latin typeface="Helvetica Neue" panose="02000503000000020004" pitchFamily="2" charset="0"/>
                <a:ea typeface="Helvetica Neue" panose="02000503000000020004" pitchFamily="2" charset="0"/>
                <a:cs typeface="Helvetica Neue" panose="02000503000000020004" pitchFamily="2" charset="0"/>
              </a:rPr>
              <a:t>wait, what </a:t>
            </a:r>
            <a:r>
              <a:rPr lang="en-MX"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type</a:t>
            </a:r>
            <a:r>
              <a:rPr lang="en-MX" b="1" dirty="0">
                <a:latin typeface="Helvetica Neue" panose="02000503000000020004" pitchFamily="2" charset="0"/>
                <a:ea typeface="Helvetica Neue" panose="02000503000000020004" pitchFamily="2" charset="0"/>
                <a:cs typeface="Helvetica Neue" panose="02000503000000020004" pitchFamily="2" charset="0"/>
              </a:rPr>
              <a:t> of data?</a:t>
            </a:r>
          </a:p>
        </p:txBody>
      </p:sp>
      <p:pic>
        <p:nvPicPr>
          <p:cNvPr id="9218" name="Picture 2" descr="Uncovering Hidden Data Risks with AWS Macie Sensitive Data Scanner |  CloudSec Wiki">
            <a:extLst>
              <a:ext uri="{FF2B5EF4-FFF2-40B4-BE49-F238E27FC236}">
                <a16:creationId xmlns:a16="http://schemas.microsoft.com/office/drawing/2014/main" id="{44621A30-E529-04E2-0AB3-9C342C73D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232" y="2056879"/>
            <a:ext cx="3643312" cy="364331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6819852-1DAD-85D8-0418-19223EDCA3C5}"/>
              </a:ext>
            </a:extLst>
          </p:cNvPr>
          <p:cNvSpPr txBox="1">
            <a:spLocks/>
          </p:cNvSpPr>
          <p:nvPr/>
        </p:nvSpPr>
        <p:spPr>
          <a:xfrm>
            <a:off x="6315504" y="3035872"/>
            <a:ext cx="503829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X" b="1" dirty="0">
                <a:latin typeface="Helvetica Neue" panose="02000503000000020004" pitchFamily="2" charset="0"/>
                <a:ea typeface="Helvetica Neue" panose="02000503000000020004" pitchFamily="2" charset="0"/>
                <a:cs typeface="Helvetica Neue" panose="02000503000000020004" pitchFamily="2" charset="0"/>
              </a:rPr>
              <a:t>Amazon Macie</a:t>
            </a:r>
          </a:p>
        </p:txBody>
      </p:sp>
    </p:spTree>
    <p:extLst>
      <p:ext uri="{BB962C8B-B14F-4D97-AF65-F5344CB8AC3E}">
        <p14:creationId xmlns:p14="http://schemas.microsoft.com/office/powerpoint/2010/main" val="13354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ure 1. Validation system for Data Classification">
            <a:extLst>
              <a:ext uri="{FF2B5EF4-FFF2-40B4-BE49-F238E27FC236}">
                <a16:creationId xmlns:a16="http://schemas.microsoft.com/office/drawing/2014/main" id="{006F71A5-7A26-3454-88E8-3952B691C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0" y="227975"/>
            <a:ext cx="10350500" cy="5562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hlinkClick r:id="rId3"/>
            <a:extLst>
              <a:ext uri="{FF2B5EF4-FFF2-40B4-BE49-F238E27FC236}">
                <a16:creationId xmlns:a16="http://schemas.microsoft.com/office/drawing/2014/main" id="{E3E7A390-284D-4968-2D3A-D0681DD03201}"/>
              </a:ext>
            </a:extLst>
          </p:cNvPr>
          <p:cNvSpPr txBox="1"/>
          <p:nvPr/>
        </p:nvSpPr>
        <p:spPr>
          <a:xfrm>
            <a:off x="920750" y="5949966"/>
            <a:ext cx="6093500" cy="523220"/>
          </a:xfrm>
          <a:prstGeom prst="rect">
            <a:avLst/>
          </a:prstGeom>
          <a:noFill/>
        </p:spPr>
        <p:txBody>
          <a:bodyPr wrap="square">
            <a:spAutoFit/>
          </a:bodyPr>
          <a:lstStyle/>
          <a:p>
            <a:r>
              <a:rPr lang="en-MX" sz="2800" dirty="0">
                <a:latin typeface="Helvetica Neue Medium" panose="02000503000000020004" pitchFamily="2" charset="0"/>
                <a:ea typeface="Helvetica Neue Medium" panose="02000503000000020004" pitchFamily="2" charset="0"/>
                <a:cs typeface="Helvetica Neue Medium" panose="02000503000000020004" pitchFamily="2" charset="0"/>
                <a:hlinkClick r:id="rId3"/>
              </a:rPr>
              <a:t>Explore this solution!</a:t>
            </a:r>
            <a:endParaRPr lang="en-MX" sz="28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1327241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0D234-1236-3CB1-E86C-E7E93CCF17E4}"/>
              </a:ext>
            </a:extLst>
          </p:cNvPr>
          <p:cNvSpPr>
            <a:spLocks noGrp="1"/>
          </p:cNvSpPr>
          <p:nvPr>
            <p:ph type="title"/>
          </p:nvPr>
        </p:nvSpPr>
        <p:spPr>
          <a:xfrm>
            <a:off x="838200" y="2568679"/>
            <a:ext cx="10515600" cy="1325563"/>
          </a:xfrm>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B</a:t>
            </a:r>
            <a:r>
              <a:rPr lang="en-MX" b="1" dirty="0">
                <a:latin typeface="Helvetica Neue" panose="02000503000000020004" pitchFamily="2" charset="0"/>
                <a:ea typeface="Helvetica Neue" panose="02000503000000020004" pitchFamily="2" charset="0"/>
                <a:cs typeface="Helvetica Neue" panose="02000503000000020004" pitchFamily="2" charset="0"/>
              </a:rPr>
              <a:t>ut wait, everyone can use AI, right?</a:t>
            </a:r>
          </a:p>
        </p:txBody>
      </p:sp>
    </p:spTree>
    <p:extLst>
      <p:ext uri="{BB962C8B-B14F-4D97-AF65-F5344CB8AC3E}">
        <p14:creationId xmlns:p14="http://schemas.microsoft.com/office/powerpoint/2010/main" val="2806055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
            <a:extLst>
              <a:ext uri="{FF2B5EF4-FFF2-40B4-BE49-F238E27FC236}">
                <a16:creationId xmlns:a16="http://schemas.microsoft.com/office/drawing/2014/main" id="{D8495DA0-909D-2750-77D0-6004E796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92" y="259827"/>
            <a:ext cx="5443980" cy="6436315"/>
          </a:xfrm>
          <a:prstGeom prst="rect">
            <a:avLst/>
          </a:prstGeom>
        </p:spPr>
      </p:pic>
      <p:pic>
        <p:nvPicPr>
          <p:cNvPr id="5" name="Imagen 3">
            <a:extLst>
              <a:ext uri="{FF2B5EF4-FFF2-40B4-BE49-F238E27FC236}">
                <a16:creationId xmlns:a16="http://schemas.microsoft.com/office/drawing/2014/main" id="{63501803-6945-4D53-1B5C-C62BE809EC51}"/>
              </a:ext>
            </a:extLst>
          </p:cNvPr>
          <p:cNvPicPr>
            <a:picLocks noChangeAspect="1"/>
          </p:cNvPicPr>
          <p:nvPr/>
        </p:nvPicPr>
        <p:blipFill>
          <a:blip r:embed="rId3"/>
          <a:stretch>
            <a:fillRect/>
          </a:stretch>
        </p:blipFill>
        <p:spPr>
          <a:xfrm>
            <a:off x="6298229" y="259827"/>
            <a:ext cx="5669771" cy="5906012"/>
          </a:xfrm>
          <a:prstGeom prst="rect">
            <a:avLst/>
          </a:prstGeom>
        </p:spPr>
      </p:pic>
    </p:spTree>
    <p:extLst>
      <p:ext uri="{BB962C8B-B14F-4D97-AF65-F5344CB8AC3E}">
        <p14:creationId xmlns:p14="http://schemas.microsoft.com/office/powerpoint/2010/main" val="257931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DFBE-C6AC-50A7-B279-8F59CB9F7A19}"/>
              </a:ext>
            </a:extLst>
          </p:cNvPr>
          <p:cNvSpPr>
            <a:spLocks noGrp="1"/>
          </p:cNvSpPr>
          <p:nvPr>
            <p:ph type="title"/>
          </p:nvPr>
        </p:nvSpPr>
        <p:spPr>
          <a:xfrm>
            <a:off x="838200" y="500036"/>
            <a:ext cx="10515600" cy="1325563"/>
          </a:xfrm>
        </p:spPr>
        <p:txBody>
          <a:bodyPr>
            <a:normAutofit/>
          </a:bodyPr>
          <a:lstStyle/>
          <a:p>
            <a:r>
              <a:rPr lang="en-US" b="1" dirty="0">
                <a:solidFill>
                  <a:srgbClr val="F1F1F1"/>
                </a:solidFill>
                <a:effectLst/>
                <a:latin typeface="Helvetica Neue" panose="02000503000000020004" pitchFamily="2" charset="0"/>
                <a:ea typeface="Helvetica Neue" panose="02000503000000020004" pitchFamily="2" charset="0"/>
                <a:cs typeface="Helvetica Neue" panose="02000503000000020004" pitchFamily="2" charset="0"/>
              </a:rPr>
              <a:t>Attacking Password Resets with Host Header Injection</a:t>
            </a:r>
            <a:endParaRPr lang="en-MX"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hlinkClick r:id="rId2"/>
            <a:extLst>
              <a:ext uri="{FF2B5EF4-FFF2-40B4-BE49-F238E27FC236}">
                <a16:creationId xmlns:a16="http://schemas.microsoft.com/office/drawing/2014/main" id="{1F8D6E27-0D85-8DCF-A808-09E7C22066DB}"/>
              </a:ext>
            </a:extLst>
          </p:cNvPr>
          <p:cNvPicPr>
            <a:picLocks noChangeAspect="1"/>
          </p:cNvPicPr>
          <p:nvPr/>
        </p:nvPicPr>
        <p:blipFill>
          <a:blip r:embed="rId3"/>
          <a:stretch>
            <a:fillRect/>
          </a:stretch>
        </p:blipFill>
        <p:spPr>
          <a:xfrm>
            <a:off x="912634" y="2619531"/>
            <a:ext cx="10441166" cy="2272614"/>
          </a:xfrm>
          <a:prstGeom prst="rect">
            <a:avLst/>
          </a:prstGeom>
        </p:spPr>
      </p:pic>
    </p:spTree>
    <p:extLst>
      <p:ext uri="{BB962C8B-B14F-4D97-AF65-F5344CB8AC3E}">
        <p14:creationId xmlns:p14="http://schemas.microsoft.com/office/powerpoint/2010/main" val="1884390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D3E6-1D36-2243-42A1-34B2B2A2AC5F}"/>
              </a:ext>
            </a:extLst>
          </p:cNvPr>
          <p:cNvSpPr>
            <a:spLocks noGrp="1"/>
          </p:cNvSpPr>
          <p:nvPr>
            <p:ph type="ctrTitle"/>
          </p:nvPr>
        </p:nvSpPr>
        <p:spPr>
          <a:xfrm>
            <a:off x="1032764" y="2447364"/>
            <a:ext cx="10361377" cy="1394292"/>
          </a:xfrm>
        </p:spPr>
        <p:txBody>
          <a:bodyPr>
            <a:normAutofit/>
          </a:bodyPr>
          <a:lstStyle/>
          <a:p>
            <a:pPr algn="l"/>
            <a:r>
              <a:rPr lang="en-MX" sz="5400" b="1" dirty="0">
                <a:latin typeface="Helvetica Neue" panose="02000503000000020004" pitchFamily="2" charset="0"/>
                <a:ea typeface="Helvetica Neue" panose="02000503000000020004" pitchFamily="2" charset="0"/>
                <a:cs typeface="Helvetica Neue" panose="02000503000000020004" pitchFamily="2" charset="0"/>
              </a:rPr>
              <a:t>The </a:t>
            </a:r>
            <a:r>
              <a:rPr lang="en-MX" sz="5400" b="1" i="1" dirty="0">
                <a:latin typeface="Helvetica Neue" panose="02000503000000020004" pitchFamily="2" charset="0"/>
                <a:ea typeface="Helvetica Neue" panose="02000503000000020004" pitchFamily="2" charset="0"/>
                <a:cs typeface="Helvetica Neue" panose="02000503000000020004" pitchFamily="2" charset="0"/>
              </a:rPr>
              <a:t>Art</a:t>
            </a:r>
            <a:r>
              <a:rPr lang="en-MX" sz="5400" b="1" dirty="0">
                <a:latin typeface="Helvetica Neue" panose="02000503000000020004" pitchFamily="2" charset="0"/>
                <a:ea typeface="Helvetica Neue" panose="02000503000000020004" pitchFamily="2" charset="0"/>
                <a:cs typeface="Helvetica Neue" panose="02000503000000020004" pitchFamily="2" charset="0"/>
              </a:rPr>
              <a:t> of Cloud Cybersecurity</a:t>
            </a:r>
          </a:p>
        </p:txBody>
      </p:sp>
    </p:spTree>
    <p:extLst>
      <p:ext uri="{BB962C8B-B14F-4D97-AF65-F5344CB8AC3E}">
        <p14:creationId xmlns:p14="http://schemas.microsoft.com/office/powerpoint/2010/main" val="3352496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D061-8981-3AED-5C4F-4588B7F32ADB}"/>
              </a:ext>
            </a:extLst>
          </p:cNvPr>
          <p:cNvSpPr>
            <a:spLocks noGrp="1"/>
          </p:cNvSpPr>
          <p:nvPr>
            <p:ph type="title"/>
          </p:nvPr>
        </p:nvSpPr>
        <p:spPr>
          <a:xfrm>
            <a:off x="2407795" y="2463748"/>
            <a:ext cx="5866775" cy="1325563"/>
          </a:xfrm>
        </p:spPr>
        <p:txBody>
          <a:bodyPr/>
          <a:lstStyle/>
          <a:p>
            <a:r>
              <a:rPr lang="en-MX" b="1" dirty="0">
                <a:latin typeface="Helvetica Neue" panose="02000503000000020004" pitchFamily="2" charset="0"/>
                <a:ea typeface="Helvetica Neue" panose="02000503000000020004" pitchFamily="2" charset="0"/>
                <a:cs typeface="Helvetica Neue" panose="02000503000000020004" pitchFamily="2" charset="0"/>
              </a:rPr>
              <a:t>A look into the </a:t>
            </a:r>
            <a:r>
              <a:rPr lang="en-MX" b="1"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future</a:t>
            </a:r>
            <a:endParaRPr lang="en-MX"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F7B86F3C-DB16-DB16-4413-F2114807673D}"/>
              </a:ext>
            </a:extLst>
          </p:cNvPr>
          <p:cNvSpPr txBox="1"/>
          <p:nvPr/>
        </p:nvSpPr>
        <p:spPr>
          <a:xfrm>
            <a:off x="8274570" y="2741808"/>
            <a:ext cx="2308486" cy="769441"/>
          </a:xfrm>
          <a:prstGeom prst="rect">
            <a:avLst/>
          </a:prstGeom>
          <a:noFill/>
        </p:spPr>
        <p:txBody>
          <a:bodyPr wrap="square">
            <a:spAutoFit/>
          </a:bodyPr>
          <a:lstStyle/>
          <a:p>
            <a:r>
              <a:rPr lang="en-MX" sz="4400" b="1" dirty="0">
                <a:latin typeface="Helvetica Neue" panose="02000503000000020004" pitchFamily="2" charset="0"/>
                <a:ea typeface="Helvetica Neue" panose="02000503000000020004" pitchFamily="2" charset="0"/>
                <a:cs typeface="Helvetica Neue" panose="02000503000000020004" pitchFamily="2" charset="0"/>
              </a:rPr>
              <a:t>… ?</a:t>
            </a:r>
            <a:endParaRPr lang="en-MX" sz="4400" dirty="0"/>
          </a:p>
        </p:txBody>
      </p:sp>
    </p:spTree>
    <p:extLst>
      <p:ext uri="{BB962C8B-B14F-4D97-AF65-F5344CB8AC3E}">
        <p14:creationId xmlns:p14="http://schemas.microsoft.com/office/powerpoint/2010/main" val="253297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F246-3DFA-AC6D-5948-329C71B00419}"/>
              </a:ext>
            </a:extLst>
          </p:cNvPr>
          <p:cNvSpPr>
            <a:spLocks noGrp="1"/>
          </p:cNvSpPr>
          <p:nvPr>
            <p:ph type="title"/>
          </p:nvPr>
        </p:nvSpPr>
        <p:spPr>
          <a:xfrm>
            <a:off x="523407" y="215223"/>
            <a:ext cx="10515600" cy="1325563"/>
          </a:xfrm>
        </p:spPr>
        <p:txBody>
          <a:bodyPr/>
          <a:lstStyle/>
          <a:p>
            <a:r>
              <a:rPr lang="en-US" dirty="0"/>
              <a:t>T</a:t>
            </a:r>
            <a:r>
              <a:rPr lang="en-MX" dirty="0"/>
              <a:t>l;DR</a:t>
            </a:r>
          </a:p>
        </p:txBody>
      </p:sp>
      <p:pic>
        <p:nvPicPr>
          <p:cNvPr id="4" name="Picture 3">
            <a:extLst>
              <a:ext uri="{FF2B5EF4-FFF2-40B4-BE49-F238E27FC236}">
                <a16:creationId xmlns:a16="http://schemas.microsoft.com/office/drawing/2014/main" id="{F8FAC9E4-69C3-1D8E-CB98-6E52A742F61C}"/>
              </a:ext>
            </a:extLst>
          </p:cNvPr>
          <p:cNvPicPr>
            <a:picLocks noChangeAspect="1"/>
          </p:cNvPicPr>
          <p:nvPr/>
        </p:nvPicPr>
        <p:blipFill>
          <a:blip r:embed="rId2"/>
          <a:stretch>
            <a:fillRect/>
          </a:stretch>
        </p:blipFill>
        <p:spPr>
          <a:xfrm>
            <a:off x="2281003" y="1241750"/>
            <a:ext cx="7629994" cy="5206532"/>
          </a:xfrm>
          <a:prstGeom prst="rect">
            <a:avLst/>
          </a:prstGeom>
        </p:spPr>
      </p:pic>
    </p:spTree>
    <p:extLst>
      <p:ext uri="{BB962C8B-B14F-4D97-AF65-F5344CB8AC3E}">
        <p14:creationId xmlns:p14="http://schemas.microsoft.com/office/powerpoint/2010/main" val="237603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AA94F392-5C72-86C4-7A82-6B6EE77C4670}"/>
              </a:ext>
            </a:extLst>
          </p:cNvPr>
          <p:cNvPicPr>
            <a:picLocks noChangeAspect="1"/>
          </p:cNvPicPr>
          <p:nvPr/>
        </p:nvPicPr>
        <p:blipFill>
          <a:blip r:embed="rId3"/>
          <a:stretch>
            <a:fillRect/>
          </a:stretch>
        </p:blipFill>
        <p:spPr>
          <a:xfrm>
            <a:off x="569012" y="719527"/>
            <a:ext cx="11053976" cy="4841823"/>
          </a:xfrm>
          <a:prstGeom prst="rect">
            <a:avLst/>
          </a:prstGeom>
        </p:spPr>
      </p:pic>
    </p:spTree>
    <p:extLst>
      <p:ext uri="{BB962C8B-B14F-4D97-AF65-F5344CB8AC3E}">
        <p14:creationId xmlns:p14="http://schemas.microsoft.com/office/powerpoint/2010/main" val="1290946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575F-85F8-0225-65AE-E945132898C0}"/>
              </a:ext>
            </a:extLst>
          </p:cNvPr>
          <p:cNvSpPr>
            <a:spLocks noGrp="1"/>
          </p:cNvSpPr>
          <p:nvPr>
            <p:ph type="title"/>
          </p:nvPr>
        </p:nvSpPr>
        <p:spPr>
          <a:xfrm>
            <a:off x="981635" y="210951"/>
            <a:ext cx="10515600" cy="1325563"/>
          </a:xfrm>
        </p:spPr>
        <p:txBody>
          <a:bodyPr/>
          <a:lstStyle/>
          <a:p>
            <a:r>
              <a:rPr lang="en-MX" b="1" dirty="0">
                <a:latin typeface="Helvetica Neue" panose="02000503000000020004" pitchFamily="2" charset="0"/>
                <a:ea typeface="Helvetica Neue" panose="02000503000000020004" pitchFamily="2" charset="0"/>
                <a:cs typeface="Helvetica Neue" panose="02000503000000020004" pitchFamily="2" charset="0"/>
              </a:rPr>
              <a:t>astrazeneca@talentland: ~/whoami</a:t>
            </a:r>
          </a:p>
        </p:txBody>
      </p:sp>
      <p:pic>
        <p:nvPicPr>
          <p:cNvPr id="4" name="Imagen 2" descr="Hombre sonriendo posando para fotografia&#10;&#10;Descripción generada automáticamente">
            <a:extLst>
              <a:ext uri="{FF2B5EF4-FFF2-40B4-BE49-F238E27FC236}">
                <a16:creationId xmlns:a16="http://schemas.microsoft.com/office/drawing/2014/main" id="{A170D553-D3F8-A744-9300-0EF45F174B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956" y="1536514"/>
            <a:ext cx="3612028" cy="2889622"/>
          </a:xfrm>
          <a:prstGeom prst="rect">
            <a:avLst/>
          </a:prstGeom>
        </p:spPr>
      </p:pic>
      <p:sp>
        <p:nvSpPr>
          <p:cNvPr id="7" name="Title 1">
            <a:extLst>
              <a:ext uri="{FF2B5EF4-FFF2-40B4-BE49-F238E27FC236}">
                <a16:creationId xmlns:a16="http://schemas.microsoft.com/office/drawing/2014/main" id="{CD3A1246-D1B1-4B8A-AB97-A85AC53673AF}"/>
              </a:ext>
            </a:extLst>
          </p:cNvPr>
          <p:cNvSpPr txBox="1">
            <a:spLocks/>
          </p:cNvSpPr>
          <p:nvPr/>
        </p:nvSpPr>
        <p:spPr>
          <a:xfrm>
            <a:off x="1376082" y="44261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MX"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itle 1">
            <a:extLst>
              <a:ext uri="{FF2B5EF4-FFF2-40B4-BE49-F238E27FC236}">
                <a16:creationId xmlns:a16="http://schemas.microsoft.com/office/drawing/2014/main" id="{ACA8209F-DEDE-84C9-32DF-4ACE3CD9C4FC}"/>
              </a:ext>
            </a:extLst>
          </p:cNvPr>
          <p:cNvSpPr txBox="1">
            <a:spLocks/>
          </p:cNvSpPr>
          <p:nvPr/>
        </p:nvSpPr>
        <p:spPr>
          <a:xfrm>
            <a:off x="4391960" y="1690688"/>
            <a:ext cx="7566958" cy="34691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X" sz="3200" b="1" dirty="0">
                <a:latin typeface="Helvetica Neue" panose="02000503000000020004" pitchFamily="2" charset="0"/>
                <a:ea typeface="Helvetica Neue" panose="02000503000000020004" pitchFamily="2" charset="0"/>
                <a:cs typeface="Helvetica Neue" panose="02000503000000020004" pitchFamily="2" charset="0"/>
              </a:rPr>
              <a:t>Agustín Villarreal</a:t>
            </a:r>
          </a:p>
          <a:p>
            <a:r>
              <a:rPr lang="en-MX" sz="3200" b="1" dirty="0">
                <a:latin typeface="Helvetica Neue" panose="02000503000000020004" pitchFamily="2" charset="0"/>
                <a:ea typeface="Helvetica Neue" panose="02000503000000020004" pitchFamily="2" charset="0"/>
                <a:cs typeface="Helvetica Neue" panose="02000503000000020004" pitchFamily="2" charset="0"/>
              </a:rPr>
              <a:t>Cyber Security Engineer @ </a:t>
            </a:r>
            <a:r>
              <a:rPr lang="en-MX" sz="3200" b="1" dirty="0">
                <a:solidFill>
                  <a:srgbClr val="FFC000"/>
                </a:solidFill>
                <a:latin typeface="Helvetica Neue" panose="02000503000000020004" pitchFamily="2" charset="0"/>
                <a:ea typeface="Helvetica Neue" panose="02000503000000020004" pitchFamily="2" charset="0"/>
                <a:cs typeface="Helvetica Neue" panose="02000503000000020004" pitchFamily="2" charset="0"/>
              </a:rPr>
              <a:t>AstraZeneca</a:t>
            </a:r>
          </a:p>
          <a:p>
            <a:r>
              <a:rPr lang="en-MX" sz="3200" b="1" dirty="0">
                <a:latin typeface="Helvetica Neue" panose="02000503000000020004" pitchFamily="2" charset="0"/>
                <a:ea typeface="Helvetica Neue" panose="02000503000000020004" pitchFamily="2" charset="0"/>
                <a:cs typeface="Helvetica Neue" panose="02000503000000020004" pitchFamily="2" charset="0"/>
              </a:rPr>
              <a:t>B. S. in Biomedical Engineer @ </a:t>
            </a:r>
            <a:r>
              <a:rPr lang="en-MX" sz="3200" b="1" dirty="0">
                <a:solidFill>
                  <a:srgbClr val="002060"/>
                </a:solidFill>
                <a:latin typeface="Helvetica Neue" panose="02000503000000020004" pitchFamily="2" charset="0"/>
                <a:ea typeface="Helvetica Neue" panose="02000503000000020004" pitchFamily="2" charset="0"/>
                <a:cs typeface="Helvetica Neue" panose="02000503000000020004" pitchFamily="2" charset="0"/>
              </a:rPr>
              <a:t>CUCEI</a:t>
            </a:r>
          </a:p>
          <a:p>
            <a:r>
              <a:rPr lang="en-MX" sz="3200" b="1" dirty="0">
                <a:latin typeface="Helvetica Neue" panose="02000503000000020004" pitchFamily="2" charset="0"/>
                <a:ea typeface="Helvetica Neue" panose="02000503000000020004" pitchFamily="2" charset="0"/>
                <a:cs typeface="Helvetica Neue" panose="02000503000000020004" pitchFamily="2" charset="0"/>
              </a:rPr>
              <a:t>M. S. in Cloud Computing @ </a:t>
            </a:r>
            <a:r>
              <a:rPr lang="en-MX" sz="32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The University of Texas at Austin</a:t>
            </a:r>
          </a:p>
          <a:p>
            <a:r>
              <a:rPr lang="en-MX" sz="3200" b="1" dirty="0">
                <a:latin typeface="Helvetica Neue" panose="02000503000000020004" pitchFamily="2" charset="0"/>
                <a:ea typeface="Helvetica Neue" panose="02000503000000020004" pitchFamily="2" charset="0"/>
                <a:cs typeface="Helvetica Neue" panose="02000503000000020004" pitchFamily="2" charset="0"/>
              </a:rPr>
              <a:t>AI enthusiastic </a:t>
            </a:r>
          </a:p>
          <a:p>
            <a:endParaRPr lang="en-MX" sz="32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itle 1">
            <a:extLst>
              <a:ext uri="{FF2B5EF4-FFF2-40B4-BE49-F238E27FC236}">
                <a16:creationId xmlns:a16="http://schemas.microsoft.com/office/drawing/2014/main" id="{8E582C86-A9A8-636B-EBE2-8AC3EE996459}"/>
              </a:ext>
            </a:extLst>
          </p:cNvPr>
          <p:cNvSpPr txBox="1">
            <a:spLocks/>
          </p:cNvSpPr>
          <p:nvPr/>
        </p:nvSpPr>
        <p:spPr>
          <a:xfrm>
            <a:off x="493058" y="4450043"/>
            <a:ext cx="3831666" cy="22949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X" sz="2400" b="1" dirty="0">
                <a:latin typeface="Helvetica Neue" panose="02000503000000020004" pitchFamily="2" charset="0"/>
                <a:ea typeface="Helvetica Neue" panose="02000503000000020004" pitchFamily="2" charset="0"/>
                <a:cs typeface="Helvetica Neue" panose="02000503000000020004" pitchFamily="2" charset="0"/>
              </a:rPr>
              <a:t>Love Basketball</a:t>
            </a:r>
          </a:p>
          <a:p>
            <a:r>
              <a:rPr lang="en-MX" sz="2400" b="1" dirty="0">
                <a:latin typeface="Helvetica Neue" panose="02000503000000020004" pitchFamily="2" charset="0"/>
                <a:ea typeface="Helvetica Neue" panose="02000503000000020004" pitchFamily="2" charset="0"/>
                <a:cs typeface="Helvetica Neue" panose="02000503000000020004" pitchFamily="2" charset="0"/>
              </a:rPr>
              <a:t>Can’t get enough tattoos</a:t>
            </a:r>
          </a:p>
          <a:p>
            <a:r>
              <a:rPr lang="en-MX" sz="2400" b="1" dirty="0">
                <a:latin typeface="Helvetica Neue" panose="02000503000000020004" pitchFamily="2" charset="0"/>
                <a:ea typeface="Helvetica Neue" panose="02000503000000020004" pitchFamily="2" charset="0"/>
                <a:cs typeface="Helvetica Neue" panose="02000503000000020004" pitchFamily="2" charset="0"/>
              </a:rPr>
              <a:t>Jujutsu Kaisen no.1 fan (and Gege’s biggest hater)</a:t>
            </a:r>
          </a:p>
        </p:txBody>
      </p:sp>
    </p:spTree>
    <p:extLst>
      <p:ext uri="{BB962C8B-B14F-4D97-AF65-F5344CB8AC3E}">
        <p14:creationId xmlns:p14="http://schemas.microsoft.com/office/powerpoint/2010/main" val="61011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5" name="Picture 5">
            <a:extLst>
              <a:ext uri="{FF2B5EF4-FFF2-40B4-BE49-F238E27FC236}">
                <a16:creationId xmlns:a16="http://schemas.microsoft.com/office/drawing/2014/main" id="{C610C5F3-7F36-8112-6A63-760DF6A29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349" y="1516132"/>
            <a:ext cx="2975572" cy="38257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775BFE-AA6A-64A2-D6AD-781953BB85E5}"/>
              </a:ext>
            </a:extLst>
          </p:cNvPr>
          <p:cNvSpPr txBox="1"/>
          <p:nvPr/>
        </p:nvSpPr>
        <p:spPr>
          <a:xfrm>
            <a:off x="616688" y="6039293"/>
            <a:ext cx="2424224" cy="646331"/>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I</a:t>
            </a:r>
            <a:r>
              <a:rPr lang="en-MX" dirty="0">
                <a:latin typeface="Helvetica Neue" panose="02000503000000020004" pitchFamily="2" charset="0"/>
                <a:ea typeface="Helvetica Neue" panose="02000503000000020004" pitchFamily="2" charset="0"/>
                <a:cs typeface="Helvetica Neue" panose="02000503000000020004" pitchFamily="2" charset="0"/>
              </a:rPr>
              <a:t>mages generated by Lexica (AI)</a:t>
            </a:r>
          </a:p>
        </p:txBody>
      </p:sp>
      <p:pic>
        <p:nvPicPr>
          <p:cNvPr id="5131" name="Picture 11">
            <a:extLst>
              <a:ext uri="{FF2B5EF4-FFF2-40B4-BE49-F238E27FC236}">
                <a16:creationId xmlns:a16="http://schemas.microsoft.com/office/drawing/2014/main" id="{86EC5D23-2B64-8896-0084-EB59349E3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2182" y="1516132"/>
            <a:ext cx="2763031" cy="38257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2">
            <a:extLst>
              <a:ext uri="{FF2B5EF4-FFF2-40B4-BE49-F238E27FC236}">
                <a16:creationId xmlns:a16="http://schemas.microsoft.com/office/drawing/2014/main" id="{323FC1DE-C58A-F351-276B-65EC6382BD04}"/>
              </a:ext>
            </a:extLst>
          </p:cNvPr>
          <p:cNvSpPr>
            <a:spLocks noChangeArrowheads="1"/>
          </p:cNvSpPr>
          <p:nvPr/>
        </p:nvSpPr>
        <p:spPr bwMode="auto">
          <a:xfrm flipV="1">
            <a:off x="32842200" y="-113532178"/>
            <a:ext cx="6441570" cy="227354547"/>
          </a:xfrm>
          <a:prstGeom prst="rect">
            <a:avLst/>
          </a:prstGeom>
          <a:solidFill>
            <a:srgbClr val="27272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MX" altLang="en-MX" sz="1800" b="0" i="0" u="none" strike="noStrike" cap="none" normalizeH="0" baseline="0">
                <a:ln>
                  <a:noFill/>
                </a:ln>
                <a:solidFill>
                  <a:srgbClr val="FFFFFF"/>
                </a:solidFill>
                <a:effectLst/>
                <a:latin typeface="Inter"/>
              </a:rPr>
            </a:br>
            <a:r>
              <a:rPr kumimoji="0" lang="en-MX" altLang="en-MX" sz="1800" b="0" i="0" u="none" strike="noStrike" cap="none" normalizeH="0" baseline="0">
                <a:ln>
                  <a:noFill/>
                </a:ln>
                <a:solidFill>
                  <a:srgbClr val="FFFFFF"/>
                </a:solidFill>
                <a:effectLst/>
                <a:latin typeface="Inter"/>
              </a:rPr>
              <a:t>  </a:t>
            </a:r>
            <a:r>
              <a:rPr kumimoji="0" lang="en-MX" altLang="en-MX" sz="73600" b="0" i="0" u="none" strike="noStrike" cap="none" normalizeH="0" baseline="0">
                <a:ln>
                  <a:noFill/>
                </a:ln>
                <a:solidFill>
                  <a:srgbClr val="FFFFFF"/>
                </a:solidFill>
                <a:effectLst/>
                <a:latin typeface="Inter"/>
              </a:rPr>
              <a:t>    </a:t>
            </a:r>
            <a:r>
              <a:rPr kumimoji="0" lang="en-MX" altLang="en-MX" sz="1800" b="0" i="0" u="none" strike="noStrike" cap="none" normalizeH="0" baseline="0">
                <a:ln>
                  <a:noFill/>
                </a:ln>
                <a:solidFill>
                  <a:srgbClr val="FFFFFF"/>
                </a:solidFill>
                <a:effectLst/>
                <a:latin typeface="Inter"/>
              </a:rPr>
              <a:t>  </a:t>
            </a:r>
            <a:r>
              <a:rPr kumimoji="0" lang="en-MX" altLang="en-MX" sz="184300" b="0" i="0" u="none" strike="noStrike" cap="none" normalizeH="0" baseline="0">
                <a:ln>
                  <a:noFill/>
                </a:ln>
                <a:solidFill>
                  <a:srgbClr val="FFFFFF"/>
                </a:solidFill>
                <a:effectLst/>
                <a:latin typeface="Inter"/>
              </a:rPr>
              <a:t>    </a:t>
            </a:r>
            <a:endParaRPr kumimoji="0" lang="en-MX" altLang="en-MX" sz="1800" b="0" i="0" u="none" strike="noStrike" cap="none" normalizeH="0" baseline="0">
              <a:ln>
                <a:noFill/>
              </a:ln>
              <a:solidFill>
                <a:srgbClr val="FFFFFF"/>
              </a:solidFill>
              <a:effectLst/>
              <a:latin typeface="Inter"/>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MX" altLang="en-MX" sz="1800" b="0" i="0" u="none" strike="noStrike" cap="none" normalizeH="0" baseline="0">
                <a:ln>
                  <a:noFill/>
                </a:ln>
                <a:solidFill>
                  <a:srgbClr val="FFFFFF"/>
                </a:solidFill>
                <a:effectLst/>
                <a:latin typeface="Inter"/>
              </a:rPr>
              <a:t>  </a:t>
            </a:r>
            <a:r>
              <a:rPr kumimoji="0" lang="en-MX" altLang="en-MX" sz="73600" b="0" i="0" u="none" strike="noStrike" cap="none" normalizeH="0" baseline="0">
                <a:ln>
                  <a:noFill/>
                </a:ln>
                <a:solidFill>
                  <a:srgbClr val="FFFFFF"/>
                </a:solidFill>
                <a:effectLst/>
                <a:latin typeface="Inter"/>
              </a:rPr>
              <a:t>    </a:t>
            </a:r>
            <a:endParaRPr kumimoji="0" lang="en-MX" altLang="en-MX" sz="1800" b="0" i="0" u="none" strike="noStrike" cap="none" normalizeH="0" baseline="0">
              <a:ln>
                <a:noFill/>
              </a:ln>
              <a:solidFill>
                <a:srgbClr val="FFFFFF"/>
              </a:solidFill>
              <a:effectLst/>
              <a:latin typeface="Inter"/>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MX" altLang="en-MX" sz="1800" b="0" i="0" u="none" strike="noStrike" cap="none" normalizeH="0" baseline="0">
                <a:ln>
                  <a:noFill/>
                </a:ln>
                <a:solidFill>
                  <a:srgbClr val="FFFFFF"/>
                </a:solidFill>
                <a:effectLst/>
                <a:latin typeface="Inter"/>
              </a:rPr>
              <a:t>  </a:t>
            </a:r>
            <a:r>
              <a:rPr kumimoji="0" lang="en-MX" altLang="en-MX" sz="73600" b="0" i="0" u="none" strike="noStrike" cap="none" normalizeH="0" baseline="0">
                <a:ln>
                  <a:noFill/>
                </a:ln>
                <a:solidFill>
                  <a:srgbClr val="FFFFFF"/>
                </a:solidFill>
                <a:effectLst/>
                <a:latin typeface="Inter"/>
              </a:rPr>
              <a:t>    </a:t>
            </a:r>
            <a:endParaRPr kumimoji="0" lang="en-MX" altLang="en-MX" sz="1800" b="0" i="0" u="none" strike="noStrike" cap="none" normalizeH="0" baseline="0">
              <a:ln>
                <a:noFill/>
              </a:ln>
              <a:solidFill>
                <a:srgbClr val="FFFFFF"/>
              </a:solidFill>
              <a:effectLst/>
              <a:latin typeface="Inter"/>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MX" altLang="en-MX" sz="1800" b="0" i="0" u="none" strike="noStrike" cap="none" normalizeH="0" baseline="0">
                <a:ln>
                  <a:noFill/>
                </a:ln>
                <a:solidFill>
                  <a:srgbClr val="FFFFFF"/>
                </a:solidFill>
                <a:effectLst/>
                <a:latin typeface="Inter"/>
              </a:rPr>
              <a:t>  </a:t>
            </a:r>
            <a:r>
              <a:rPr kumimoji="0" lang="en-MX" altLang="en-MX" sz="73600" b="0" i="0" u="none" strike="noStrike" cap="none" normalizeH="0" baseline="0">
                <a:ln>
                  <a:noFill/>
                </a:ln>
                <a:solidFill>
                  <a:srgbClr val="FFFFFF"/>
                </a:solidFill>
                <a:effectLst/>
                <a:latin typeface="Inter"/>
              </a:rPr>
              <a:t>    </a:t>
            </a:r>
            <a:endParaRPr kumimoji="0" lang="en-MX" altLang="en-MX" sz="1800" b="0" i="0" u="none" strike="noStrike" cap="none" normalizeH="0" baseline="0">
              <a:ln>
                <a:noFill/>
              </a:ln>
              <a:solidFill>
                <a:srgbClr val="FFFFFF"/>
              </a:solidFill>
              <a:effectLst/>
              <a:latin typeface="Inter"/>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MX" altLang="en-MX" sz="1800" b="0" i="0" u="none" strike="noStrike" cap="none" normalizeH="0" baseline="0">
                <a:ln>
                  <a:noFill/>
                </a:ln>
                <a:solidFill>
                  <a:srgbClr val="FFFFFF"/>
                </a:solidFill>
                <a:effectLst/>
                <a:latin typeface="Inter"/>
              </a:rPr>
              <a:t>  </a:t>
            </a:r>
            <a:r>
              <a:rPr kumimoji="0" lang="en-MX" altLang="en-MX" sz="73600" b="0" i="0" u="none" strike="noStrike" cap="none" normalizeH="0" baseline="0">
                <a:ln>
                  <a:noFill/>
                </a:ln>
                <a:solidFill>
                  <a:srgbClr val="FFFFFF"/>
                </a:solidFill>
                <a:effectLst/>
                <a:latin typeface="Inter"/>
              </a:rPr>
              <a:t>    </a:t>
            </a:r>
            <a:endParaRPr kumimoji="0" lang="en-MX" altLang="en-MX" sz="1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MX" altLang="en-MX" sz="1800" b="0" i="0" u="none" strike="noStrike" cap="none" normalizeH="0" baseline="0">
                <a:ln>
                  <a:noFill/>
                </a:ln>
                <a:solidFill>
                  <a:srgbClr val="FFFFFF"/>
                </a:solidFill>
                <a:effectLst/>
                <a:latin typeface="Inter"/>
                <a:hlinkClick r:id="rId4"/>
              </a:rPr>
              <a:t>Aperture</a:t>
            </a:r>
            <a:endParaRPr kumimoji="0" lang="en-MX" altLang="en-MX" sz="1800" b="0" i="0" u="none" strike="noStrike" cap="none" normalizeH="0" baseline="0">
              <a:ln>
                <a:noFill/>
              </a:ln>
              <a:solidFill>
                <a:schemeClr val="tx1"/>
              </a:solidFill>
              <a:effectLst/>
              <a:latin typeface="Arial" panose="020B0604020202020204" pitchFamily="34" charset="0"/>
            </a:endParaRPr>
          </a:p>
        </p:txBody>
      </p:sp>
      <p:pic>
        <p:nvPicPr>
          <p:cNvPr id="5135" name="Picture 15">
            <a:extLst>
              <a:ext uri="{FF2B5EF4-FFF2-40B4-BE49-F238E27FC236}">
                <a16:creationId xmlns:a16="http://schemas.microsoft.com/office/drawing/2014/main" id="{6947B3B6-5294-874B-3025-2B2A98428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2474" y="1516131"/>
            <a:ext cx="2762339" cy="38257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BEB3C9A-3E1D-6D55-6539-B1318E3C8891}"/>
              </a:ext>
            </a:extLst>
          </p:cNvPr>
          <p:cNvSpPr txBox="1"/>
          <p:nvPr/>
        </p:nvSpPr>
        <p:spPr>
          <a:xfrm>
            <a:off x="2923082" y="465678"/>
            <a:ext cx="8139659" cy="584775"/>
          </a:xfrm>
          <a:prstGeom prst="rect">
            <a:avLst/>
          </a:prstGeom>
          <a:noFill/>
        </p:spPr>
        <p:txBody>
          <a:bodyPr wrap="square">
            <a:spAutoFit/>
          </a:bodyPr>
          <a:lstStyle/>
          <a:p>
            <a:r>
              <a:rPr lang="es-ES" sz="3200" b="1" dirty="0" err="1">
                <a:latin typeface="Helvetica Neue" panose="02000503000000020004" pitchFamily="2" charset="0"/>
                <a:ea typeface="Helvetica Neue" panose="02000503000000020004" pitchFamily="2" charset="0"/>
                <a:cs typeface="Helvetica Neue" panose="02000503000000020004" pitchFamily="2" charset="0"/>
              </a:rPr>
              <a:t>Think</a:t>
            </a:r>
            <a:r>
              <a:rPr lang="es-ES" sz="3200" b="1" dirty="0">
                <a:latin typeface="Helvetica Neue" panose="02000503000000020004" pitchFamily="2" charset="0"/>
                <a:ea typeface="Helvetica Neue" panose="02000503000000020004" pitchFamily="2" charset="0"/>
                <a:cs typeface="Helvetica Neue" panose="02000503000000020004" pitchFamily="2" charset="0"/>
              </a:rPr>
              <a:t> </a:t>
            </a:r>
            <a:r>
              <a:rPr lang="es-ES" sz="3200" b="1" dirty="0" err="1">
                <a:latin typeface="Helvetica Neue" panose="02000503000000020004" pitchFamily="2" charset="0"/>
                <a:ea typeface="Helvetica Neue" panose="02000503000000020004" pitchFamily="2" charset="0"/>
                <a:cs typeface="Helvetica Neue" panose="02000503000000020004" pitchFamily="2" charset="0"/>
              </a:rPr>
              <a:t>of</a:t>
            </a:r>
            <a:r>
              <a:rPr lang="es-ES" sz="3200" b="1" dirty="0">
                <a:latin typeface="Helvetica Neue" panose="02000503000000020004" pitchFamily="2" charset="0"/>
                <a:ea typeface="Helvetica Neue" panose="02000503000000020004" pitchFamily="2" charset="0"/>
                <a:cs typeface="Helvetica Neue" panose="02000503000000020004" pitchFamily="2" charset="0"/>
              </a:rPr>
              <a:t> a </a:t>
            </a:r>
            <a:r>
              <a:rPr lang="es-ES" sz="3200" b="1" dirty="0" err="1">
                <a:latin typeface="Helvetica Neue" panose="02000503000000020004" pitchFamily="2" charset="0"/>
                <a:ea typeface="Helvetica Neue" panose="02000503000000020004" pitchFamily="2" charset="0"/>
                <a:cs typeface="Helvetica Neue" panose="02000503000000020004" pitchFamily="2" charset="0"/>
              </a:rPr>
              <a:t>way</a:t>
            </a:r>
            <a:r>
              <a:rPr lang="es-ES" sz="3200" b="1" dirty="0">
                <a:latin typeface="Helvetica Neue" panose="02000503000000020004" pitchFamily="2" charset="0"/>
                <a:ea typeface="Helvetica Neue" panose="02000503000000020004" pitchFamily="2" charset="0"/>
                <a:cs typeface="Helvetica Neue" panose="02000503000000020004" pitchFamily="2" charset="0"/>
              </a:rPr>
              <a:t> </a:t>
            </a:r>
            <a:r>
              <a:rPr lang="es-ES" sz="3200" b="1" dirty="0" err="1">
                <a:latin typeface="Helvetica Neue" panose="02000503000000020004" pitchFamily="2" charset="0"/>
                <a:ea typeface="Helvetica Neue" panose="02000503000000020004" pitchFamily="2" charset="0"/>
                <a:cs typeface="Helvetica Neue" panose="02000503000000020004" pitchFamily="2" charset="0"/>
              </a:rPr>
              <a:t>for</a:t>
            </a:r>
            <a:r>
              <a:rPr lang="es-ES" sz="3200" b="1" dirty="0">
                <a:latin typeface="Helvetica Neue" panose="02000503000000020004" pitchFamily="2" charset="0"/>
                <a:ea typeface="Helvetica Neue" panose="02000503000000020004" pitchFamily="2" charset="0"/>
                <a:cs typeface="Helvetica Neue" panose="02000503000000020004" pitchFamily="2" charset="0"/>
              </a:rPr>
              <a:t> </a:t>
            </a:r>
            <a:r>
              <a:rPr lang="es-ES" sz="3200" b="1" dirty="0" err="1">
                <a:latin typeface="Helvetica Neue" panose="02000503000000020004" pitchFamily="2" charset="0"/>
                <a:ea typeface="Helvetica Neue" panose="02000503000000020004" pitchFamily="2" charset="0"/>
                <a:cs typeface="Helvetica Neue" panose="02000503000000020004" pitchFamily="2" charset="0"/>
              </a:rPr>
              <a:t>describing</a:t>
            </a:r>
            <a:r>
              <a:rPr lang="es-ES" sz="3200" b="1" dirty="0">
                <a:latin typeface="Helvetica Neue" panose="02000503000000020004" pitchFamily="2" charset="0"/>
                <a:ea typeface="Helvetica Neue" panose="02000503000000020004" pitchFamily="2" charset="0"/>
                <a:cs typeface="Helvetica Neue" panose="02000503000000020004" pitchFamily="2" charset="0"/>
              </a:rPr>
              <a:t> </a:t>
            </a:r>
            <a:r>
              <a:rPr lang="es-ES" sz="3200" b="1" i="1" dirty="0">
                <a:latin typeface="Helvetica Neue" panose="02000503000000020004" pitchFamily="2" charset="0"/>
                <a:ea typeface="Helvetica Neue" panose="02000503000000020004" pitchFamily="2" charset="0"/>
                <a:cs typeface="Helvetica Neue" panose="02000503000000020004" pitchFamily="2" charset="0"/>
              </a:rPr>
              <a:t>Art</a:t>
            </a:r>
            <a:r>
              <a:rPr lang="es-ES" sz="3200" b="1" dirty="0">
                <a:latin typeface="Helvetica Neue" panose="02000503000000020004" pitchFamily="2" charset="0"/>
                <a:ea typeface="Helvetica Neue" panose="02000503000000020004" pitchFamily="2" charset="0"/>
                <a:cs typeface="Helvetica Neue" panose="02000503000000020004" pitchFamily="2" charset="0"/>
              </a:rPr>
              <a:t> …</a:t>
            </a:r>
            <a:endParaRPr lang="en-MX" sz="32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62359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1D29-5E99-5F9F-7E42-F9E7CF32847D}"/>
              </a:ext>
            </a:extLst>
          </p:cNvPr>
          <p:cNvSpPr>
            <a:spLocks noGrp="1"/>
          </p:cNvSpPr>
          <p:nvPr>
            <p:ph type="title"/>
          </p:nvPr>
        </p:nvSpPr>
        <p:spPr>
          <a:xfrm>
            <a:off x="854438" y="526489"/>
            <a:ext cx="11002781" cy="1737026"/>
          </a:xfrm>
        </p:spPr>
        <p:txBody>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Cybersecurity and hacking </a:t>
            </a:r>
            <a:r>
              <a:rPr lang="en-US" dirty="0">
                <a:solidFill>
                  <a:srgbClr val="C00000"/>
                </a:solidFill>
                <a:latin typeface="Helvetica Neue Medium" panose="02000503000000020004" pitchFamily="2" charset="0"/>
                <a:ea typeface="Helvetica Neue Medium" panose="02000503000000020004" pitchFamily="2" charset="0"/>
                <a:cs typeface="Helvetica Neue Medium" panose="02000503000000020004" pitchFamily="2" charset="0"/>
              </a:rPr>
              <a:t>sounds</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 and </a:t>
            </a:r>
            <a:r>
              <a:rPr lang="en-US" dirty="0">
                <a:solidFill>
                  <a:srgbClr val="FFC000"/>
                </a:solidFill>
                <a:latin typeface="Helvetica Neue Medium" panose="02000503000000020004" pitchFamily="2" charset="0"/>
                <a:ea typeface="Helvetica Neue Medium" panose="02000503000000020004" pitchFamily="2" charset="0"/>
                <a:cs typeface="Helvetica Neue Medium" panose="02000503000000020004" pitchFamily="2" charset="0"/>
              </a:rPr>
              <a:t>looks</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 cool but …</a:t>
            </a:r>
            <a:endParaRPr lang="en-MX"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4" name="Title 1">
            <a:extLst>
              <a:ext uri="{FF2B5EF4-FFF2-40B4-BE49-F238E27FC236}">
                <a16:creationId xmlns:a16="http://schemas.microsoft.com/office/drawing/2014/main" id="{ED97EEAA-8C2A-E47F-E25A-4191523D0B8E}"/>
              </a:ext>
            </a:extLst>
          </p:cNvPr>
          <p:cNvSpPr txBox="1">
            <a:spLocks/>
          </p:cNvSpPr>
          <p:nvPr/>
        </p:nvSpPr>
        <p:spPr>
          <a:xfrm>
            <a:off x="3510443" y="3036041"/>
            <a:ext cx="5690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is it extremely </a:t>
            </a:r>
            <a:r>
              <a:rPr lang="en-US" b="1" dirty="0">
                <a:latin typeface="HELVETICA NEUE MEDIUM" panose="02000503000000020004" pitchFamily="2" charset="0"/>
                <a:ea typeface="HELVETICA NEUE MEDIUM" panose="02000503000000020004" pitchFamily="2" charset="0"/>
                <a:cs typeface="HELVETICA NEUE MEDIUM" panose="02000503000000020004" pitchFamily="2" charset="0"/>
              </a:rPr>
              <a:t>bored</a:t>
            </a:r>
            <a:endParaRPr lang="en-MX" b="1"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157216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A4BA-C8F0-6AB1-230F-AEE52B3B61FD}"/>
              </a:ext>
            </a:extLst>
          </p:cNvPr>
          <p:cNvSpPr>
            <a:spLocks noGrp="1"/>
          </p:cNvSpPr>
          <p:nvPr>
            <p:ph type="title"/>
          </p:nvPr>
        </p:nvSpPr>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B</a:t>
            </a:r>
            <a:r>
              <a:rPr lang="en-MX" b="1" dirty="0">
                <a:latin typeface="Helvetica Neue" panose="02000503000000020004" pitchFamily="2" charset="0"/>
                <a:ea typeface="Helvetica Neue" panose="02000503000000020004" pitchFamily="2" charset="0"/>
                <a:cs typeface="Helvetica Neue" panose="02000503000000020004" pitchFamily="2" charset="0"/>
              </a:rPr>
              <a:t>ut what exactly is Cybersecurity? </a:t>
            </a:r>
          </a:p>
        </p:txBody>
      </p:sp>
      <p:sp>
        <p:nvSpPr>
          <p:cNvPr id="3" name="Content Placeholder 2">
            <a:extLst>
              <a:ext uri="{FF2B5EF4-FFF2-40B4-BE49-F238E27FC236}">
                <a16:creationId xmlns:a16="http://schemas.microsoft.com/office/drawing/2014/main" id="{25AD9D55-97BD-25C8-559B-DC99C736D624}"/>
              </a:ext>
            </a:extLst>
          </p:cNvPr>
          <p:cNvSpPr>
            <a:spLocks noGrp="1"/>
          </p:cNvSpPr>
          <p:nvPr>
            <p:ph idx="1"/>
          </p:nvPr>
        </p:nvSpPr>
        <p:spPr/>
        <p:txBody>
          <a:bodyPr/>
          <a:lstStyle/>
          <a:p>
            <a:pPr marL="0" indent="0" algn="just">
              <a:buNone/>
            </a:pPr>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Cybersecurity is the practice of protecting critical </a:t>
            </a:r>
            <a:r>
              <a:rPr lang="en-US" sz="2800" dirty="0">
                <a:solidFill>
                  <a:schemeClr val="accent2"/>
                </a:solidFill>
                <a:latin typeface="Helvetica Neue Medium" panose="02000503000000020004" pitchFamily="2" charset="0"/>
                <a:ea typeface="Helvetica Neue Medium" panose="02000503000000020004" pitchFamily="2" charset="0"/>
                <a:cs typeface="Helvetica Neue Medium" panose="02000503000000020004" pitchFamily="2" charset="0"/>
              </a:rPr>
              <a:t>systems</a:t>
            </a:r>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 and sensitive </a:t>
            </a:r>
            <a:r>
              <a:rPr lang="en-US" sz="2800" dirty="0">
                <a:solidFill>
                  <a:schemeClr val="accent2"/>
                </a:solidFill>
                <a:latin typeface="Helvetica Neue Medium" panose="02000503000000020004" pitchFamily="2" charset="0"/>
                <a:ea typeface="Helvetica Neue Medium" panose="02000503000000020004" pitchFamily="2" charset="0"/>
                <a:cs typeface="Helvetica Neue Medium" panose="02000503000000020004" pitchFamily="2" charset="0"/>
              </a:rPr>
              <a:t>information</a:t>
            </a:r>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 from digital attacks. </a:t>
            </a:r>
          </a:p>
          <a:p>
            <a:pPr algn="just"/>
            <a:endPar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indent="0" algn="just">
              <a:buNone/>
            </a:pPr>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Also known as information technology (IT) security, </a:t>
            </a:r>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hlinkClick r:id="rId2" tooltip="security-landing">
                  <a:extLst>
                    <a:ext uri="{A12FA001-AC4F-418D-AE19-62706E023703}">
                      <ahyp:hlinkClr xmlns:ahyp="http://schemas.microsoft.com/office/drawing/2018/hyperlinkcolor" val="tx"/>
                    </a:ext>
                  </a:extLst>
                </a:hlinkClick>
              </a:rPr>
              <a:t>cybersecurity</a:t>
            </a:r>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 measures are designed to combat </a:t>
            </a:r>
            <a:r>
              <a:rPr lang="en-US" sz="2800" dirty="0">
                <a:solidFill>
                  <a:schemeClr val="accent5"/>
                </a:solidFill>
                <a:latin typeface="Helvetica Neue Medium" panose="02000503000000020004" pitchFamily="2" charset="0"/>
                <a:ea typeface="Helvetica Neue Medium" panose="02000503000000020004" pitchFamily="2" charset="0"/>
                <a:cs typeface="Helvetica Neue Medium" panose="02000503000000020004" pitchFamily="2" charset="0"/>
              </a:rPr>
              <a:t>threats</a:t>
            </a:r>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 against </a:t>
            </a:r>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hlinkClick r:id="rId3" tooltip="networked systems">
                  <a:extLst>
                    <a:ext uri="{A12FA001-AC4F-418D-AE19-62706E023703}">
                      <ahyp:hlinkClr xmlns:ahyp="http://schemas.microsoft.com/office/drawing/2018/hyperlinkcolor" val="tx"/>
                    </a:ext>
                  </a:extLst>
                </a:hlinkClick>
              </a:rPr>
              <a:t>networked systems</a:t>
            </a:r>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 and applications, whether those threats originate from inside or outside of an organization.</a:t>
            </a:r>
            <a:endParaRPr lang="en-MX"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233514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F5F52-6CF4-990D-7880-E018B5652CF3}"/>
              </a:ext>
            </a:extLst>
          </p:cNvPr>
          <p:cNvSpPr>
            <a:spLocks noGrp="1"/>
          </p:cNvSpPr>
          <p:nvPr>
            <p:ph type="title"/>
          </p:nvPr>
        </p:nvSpPr>
        <p:spPr>
          <a:xfrm>
            <a:off x="1194215" y="238680"/>
            <a:ext cx="10515600" cy="1325563"/>
          </a:xfrm>
        </p:spPr>
        <p:txBody>
          <a:bodyPr/>
          <a:lstStyle/>
          <a:p>
            <a:r>
              <a:rPr lang="en-MX" b="1" dirty="0">
                <a:latin typeface="Helvetica Neue" panose="02000503000000020004" pitchFamily="2" charset="0"/>
                <a:ea typeface="Helvetica Neue" panose="02000503000000020004" pitchFamily="2" charset="0"/>
                <a:cs typeface="Helvetica Neue" panose="02000503000000020004" pitchFamily="2" charset="0"/>
              </a:rPr>
              <a:t>But wait, what (where) is the Cloud? </a:t>
            </a:r>
          </a:p>
        </p:txBody>
      </p:sp>
      <p:sp>
        <p:nvSpPr>
          <p:cNvPr id="4" name="TextBox 3">
            <a:extLst>
              <a:ext uri="{FF2B5EF4-FFF2-40B4-BE49-F238E27FC236}">
                <a16:creationId xmlns:a16="http://schemas.microsoft.com/office/drawing/2014/main" id="{C944303D-640E-6E7D-4AE6-3725C0890B19}"/>
              </a:ext>
            </a:extLst>
          </p:cNvPr>
          <p:cNvSpPr txBox="1"/>
          <p:nvPr/>
        </p:nvSpPr>
        <p:spPr>
          <a:xfrm>
            <a:off x="1194215" y="1325563"/>
            <a:ext cx="9803567" cy="5293757"/>
          </a:xfrm>
          <a:prstGeom prst="rect">
            <a:avLst/>
          </a:prstGeom>
          <a:noFill/>
        </p:spPr>
        <p:txBody>
          <a:bodyPr wrap="square" rtlCol="0">
            <a:spAutoFit/>
          </a:bodyPr>
          <a:lstStyle/>
          <a:p>
            <a:pPr algn="just"/>
            <a:r>
              <a:rPr lang="en-US" sz="3200" b="1" dirty="0">
                <a:latin typeface="Helvetica Neue" panose="02000503000000020004" pitchFamily="2" charset="0"/>
                <a:ea typeface="Helvetica Neue" panose="02000503000000020004" pitchFamily="2" charset="0"/>
                <a:cs typeface="Helvetica Neue" panose="02000503000000020004" pitchFamily="2" charset="0"/>
              </a:rPr>
              <a:t>It's simple, cloud computing is the on-demand delivery of compute, database, storage, applications, and other IT resources through a cloud services platform via the internet with pay-as-you-go pricing. </a:t>
            </a:r>
          </a:p>
          <a:p>
            <a:pPr algn="just"/>
            <a:endParaRPr lang="en-US" sz="3200" b="1" dirty="0">
              <a:latin typeface="Helvetica Neue" panose="02000503000000020004" pitchFamily="2" charset="0"/>
              <a:ea typeface="Helvetica Neue" panose="02000503000000020004" pitchFamily="2" charset="0"/>
              <a:cs typeface="Helvetica Neue" panose="02000503000000020004" pitchFamily="2" charset="0"/>
            </a:endParaRPr>
          </a:p>
          <a:p>
            <a:pPr algn="just"/>
            <a:r>
              <a:rPr lang="en-US" sz="3200" b="1" dirty="0">
                <a:latin typeface="Helvetica Neue" panose="02000503000000020004" pitchFamily="2" charset="0"/>
                <a:ea typeface="Helvetica Neue" panose="02000503000000020004" pitchFamily="2" charset="0"/>
                <a:cs typeface="Helvetica Neue" panose="02000503000000020004" pitchFamily="2" charset="0"/>
              </a:rPr>
              <a:t>For the sake of simplicity, let's imagine that we are paying to use </a:t>
            </a:r>
            <a:r>
              <a:rPr lang="en-US" sz="3200" b="1" dirty="0">
                <a:solidFill>
                  <a:srgbClr val="007EA9"/>
                </a:solidFill>
                <a:latin typeface="Helvetica Neue" panose="02000503000000020004" pitchFamily="2" charset="0"/>
                <a:ea typeface="Helvetica Neue" panose="02000503000000020004" pitchFamily="2" charset="0"/>
                <a:cs typeface="Helvetica Neue" panose="02000503000000020004" pitchFamily="2" charset="0"/>
              </a:rPr>
              <a:t>someone else's computer</a:t>
            </a:r>
            <a:r>
              <a:rPr lang="en-US" sz="3200" b="1" dirty="0">
                <a:latin typeface="Helvetica Neue" panose="02000503000000020004" pitchFamily="2" charset="0"/>
                <a:ea typeface="Helvetica Neue" panose="02000503000000020004" pitchFamily="2" charset="0"/>
                <a:cs typeface="Helvetica Neue" panose="02000503000000020004" pitchFamily="2" charset="0"/>
              </a:rPr>
              <a:t>, that person being a provider such as </a:t>
            </a:r>
            <a:r>
              <a:rPr lang="en-US" sz="32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Amazon Web Services.</a:t>
            </a:r>
          </a:p>
          <a:p>
            <a:endParaRPr lang="en-MX" dirty="0"/>
          </a:p>
        </p:txBody>
      </p:sp>
    </p:spTree>
    <p:extLst>
      <p:ext uri="{BB962C8B-B14F-4D97-AF65-F5344CB8AC3E}">
        <p14:creationId xmlns:p14="http://schemas.microsoft.com/office/powerpoint/2010/main" val="404725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10.xml><?xml version="1.0" encoding="utf-8"?>
<a:theme xmlns:a="http://schemas.openxmlformats.org/drawingml/2006/main" name="10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11.xml><?xml version="1.0" encoding="utf-8"?>
<a:theme xmlns:a="http://schemas.openxmlformats.org/drawingml/2006/main" name="11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12.xml><?xml version="1.0" encoding="utf-8"?>
<a:theme xmlns:a="http://schemas.openxmlformats.org/drawingml/2006/main" name="12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13.xml><?xml version="1.0" encoding="utf-8"?>
<a:theme xmlns:a="http://schemas.openxmlformats.org/drawingml/2006/main" name="13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14.xml><?xml version="1.0" encoding="utf-8"?>
<a:theme xmlns:a="http://schemas.openxmlformats.org/drawingml/2006/main" name="8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15.xml><?xml version="1.0" encoding="utf-8"?>
<a:theme xmlns:a="http://schemas.openxmlformats.org/drawingml/2006/main" name="14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16.xml><?xml version="1.0" encoding="utf-8"?>
<a:theme xmlns:a="http://schemas.openxmlformats.org/drawingml/2006/main" name="15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6.xml><?xml version="1.0" encoding="utf-8"?>
<a:theme xmlns:a="http://schemas.openxmlformats.org/drawingml/2006/main" name="5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7.xml><?xml version="1.0" encoding="utf-8"?>
<a:theme xmlns:a="http://schemas.openxmlformats.org/drawingml/2006/main" name="6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8.xml><?xml version="1.0" encoding="utf-8"?>
<a:theme xmlns:a="http://schemas.openxmlformats.org/drawingml/2006/main" name="7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9.xml><?xml version="1.0" encoding="utf-8"?>
<a:theme xmlns:a="http://schemas.openxmlformats.org/drawingml/2006/main" name="9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docProps/app.xml><?xml version="1.0" encoding="utf-8"?>
<Properties xmlns="http://schemas.openxmlformats.org/officeDocument/2006/extended-properties" xmlns:vt="http://schemas.openxmlformats.org/officeDocument/2006/docPropsVTypes">
  <Template>Office Theme</Template>
  <TotalTime>1173</TotalTime>
  <Words>547</Words>
  <Application>Microsoft Macintosh PowerPoint</Application>
  <PresentationFormat>Widescreen</PresentationFormat>
  <Paragraphs>67</Paragraphs>
  <Slides>42</Slides>
  <Notes>0</Notes>
  <HiddenSlides>0</HiddenSlides>
  <MMClips>0</MMClips>
  <ScaleCrop>false</ScaleCrop>
  <HeadingPairs>
    <vt:vector size="6" baseType="variant">
      <vt:variant>
        <vt:lpstr>Fonts Used</vt:lpstr>
      </vt:variant>
      <vt:variant>
        <vt:i4>7</vt:i4>
      </vt:variant>
      <vt:variant>
        <vt:lpstr>Theme</vt:lpstr>
      </vt:variant>
      <vt:variant>
        <vt:i4>16</vt:i4>
      </vt:variant>
      <vt:variant>
        <vt:lpstr>Slide Titles</vt:lpstr>
      </vt:variant>
      <vt:variant>
        <vt:i4>42</vt:i4>
      </vt:variant>
    </vt:vector>
  </HeadingPairs>
  <TitlesOfParts>
    <vt:vector size="65" baseType="lpstr">
      <vt:lpstr>Aptos</vt:lpstr>
      <vt:lpstr>Aptos Display</vt:lpstr>
      <vt:lpstr>Arial</vt:lpstr>
      <vt:lpstr>Helvetica Neue</vt:lpstr>
      <vt:lpstr>Helvetica Neue Medium</vt:lpstr>
      <vt:lpstr>Helvetica Neue Medium</vt:lpstr>
      <vt:lpstr>Inter</vt:lpstr>
      <vt:lpstr>Office Theme</vt:lpstr>
      <vt:lpstr>1_Office Theme</vt:lpstr>
      <vt:lpstr>2_Office Theme</vt:lpstr>
      <vt:lpstr>3_Office Theme</vt:lpstr>
      <vt:lpstr>4_Office Theme</vt:lpstr>
      <vt:lpstr>5_Office Theme</vt:lpstr>
      <vt:lpstr>6_Office Theme</vt:lpstr>
      <vt:lpstr>7_Office Theme</vt:lpstr>
      <vt:lpstr>9_Office Theme</vt:lpstr>
      <vt:lpstr>10_Office Theme</vt:lpstr>
      <vt:lpstr>11_Office Theme</vt:lpstr>
      <vt:lpstr>12_Office Theme</vt:lpstr>
      <vt:lpstr>13_Office Theme</vt:lpstr>
      <vt:lpstr>8_Office Theme</vt:lpstr>
      <vt:lpstr>14_Office Theme</vt:lpstr>
      <vt:lpstr>15_Office Theme</vt:lpstr>
      <vt:lpstr>PowerPoint Presentation</vt:lpstr>
      <vt:lpstr>PowerPoint Presentation</vt:lpstr>
      <vt:lpstr>PowerPoint Presentation</vt:lpstr>
      <vt:lpstr>The Art of Cloud Cybersecurity</vt:lpstr>
      <vt:lpstr>astrazeneca@talentland: ~/whoami</vt:lpstr>
      <vt:lpstr>PowerPoint Presentation</vt:lpstr>
      <vt:lpstr>Cybersecurity and hacking sounds and looks cool but …</vt:lpstr>
      <vt:lpstr>But what exactly is Cybersecurity? </vt:lpstr>
      <vt:lpstr>But wait, what (where) is the Cloud? </vt:lpstr>
      <vt:lpstr>PowerPoint Presentation</vt:lpstr>
      <vt:lpstr>What is a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Honeypot</vt:lpstr>
      <vt:lpstr>PowerPoint Presentation</vt:lpstr>
      <vt:lpstr>The Fidelity-Isolation-Cost trilemma</vt:lpstr>
      <vt:lpstr>PowerPoint Presentation</vt:lpstr>
      <vt:lpstr>AWS CloudTrail</vt:lpstr>
      <vt:lpstr>PowerPoint Presentation</vt:lpstr>
      <vt:lpstr>PowerPoint Presentation</vt:lpstr>
      <vt:lpstr>PowerPoint Presentation</vt:lpstr>
      <vt:lpstr>Deploy this solution!</vt:lpstr>
      <vt:lpstr>What can AI tell us about this?</vt:lpstr>
      <vt:lpstr>Data, data and more data everywhere … wait, what type of data?</vt:lpstr>
      <vt:lpstr>PowerPoint Presentation</vt:lpstr>
      <vt:lpstr>But wait, everyone can use AI, right?</vt:lpstr>
      <vt:lpstr>PowerPoint Presentation</vt:lpstr>
      <vt:lpstr>Attacking Password Resets with Host Header Injection</vt:lpstr>
      <vt:lpstr>A look into the future</vt:lpstr>
      <vt:lpstr>Tl;DR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Villarreal, Agustín</dc:creator>
  <cp:lastModifiedBy>Villarreal, Agustín</cp:lastModifiedBy>
  <cp:revision>1</cp:revision>
  <dcterms:created xsi:type="dcterms:W3CDTF">2024-04-01T19:00:23Z</dcterms:created>
  <dcterms:modified xsi:type="dcterms:W3CDTF">2024-04-02T14:33:45Z</dcterms:modified>
</cp:coreProperties>
</file>